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3"/>
    <p:sldId id="257" r:id="rId4"/>
    <p:sldId id="259" r:id="rId5"/>
    <p:sldId id="271" r:id="rId6"/>
    <p:sldId id="260" r:id="rId7"/>
    <p:sldId id="1486" r:id="rId8"/>
    <p:sldId id="283" r:id="rId9"/>
    <p:sldId id="1337" r:id="rId10"/>
    <p:sldId id="1364" r:id="rId11"/>
    <p:sldId id="1365" r:id="rId12"/>
    <p:sldId id="1366" r:id="rId13"/>
    <p:sldId id="1367" r:id="rId14"/>
    <p:sldId id="1395" r:id="rId15"/>
    <p:sldId id="1396" r:id="rId16"/>
    <p:sldId id="1485" r:id="rId17"/>
    <p:sldId id="1424" r:id="rId18"/>
    <p:sldId id="1397" r:id="rId19"/>
    <p:sldId id="1428" r:id="rId20"/>
    <p:sldId id="1456" r:id="rId21"/>
    <p:sldId id="1457" r:id="rId22"/>
    <p:sldId id="1429" r:id="rId23"/>
    <p:sldId id="281" r:id="rId24"/>
    <p:sldId id="1291" r:id="rId25"/>
    <p:sldId id="1295" r:id="rId26"/>
    <p:sldId id="1299" r:id="rId27"/>
    <p:sldId id="1300" r:id="rId28"/>
    <p:sldId id="1304" r:id="rId29"/>
    <p:sldId id="1305" r:id="rId30"/>
    <p:sldId id="1309" r:id="rId31"/>
    <p:sldId id="1310" r:id="rId32"/>
    <p:sldId id="1311" r:id="rId33"/>
    <p:sldId id="1315" r:id="rId34"/>
    <p:sldId id="1316" r:id="rId35"/>
    <p:sldId id="1317" r:id="rId36"/>
    <p:sldId id="1318" r:id="rId37"/>
    <p:sldId id="1319" r:id="rId38"/>
    <p:sldId id="1320" r:id="rId39"/>
    <p:sldId id="1321" r:id="rId40"/>
    <p:sldId id="1322" r:id="rId41"/>
    <p:sldId id="1323" r:id="rId42"/>
    <p:sldId id="1327" r:id="rId43"/>
    <p:sldId id="1328" r:id="rId44"/>
    <p:sldId id="1329" r:id="rId45"/>
    <p:sldId id="1333" r:id="rId46"/>
    <p:sldId id="265" r:id="rId47"/>
  </p:sldIdLst>
  <p:sldSz cx="12192000" cy="6858000"/>
  <p:notesSz cx="6858000" cy="9144000"/>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6E00"/>
    <a:srgbClr val="378DC0"/>
    <a:srgbClr val="3887B2"/>
    <a:srgbClr val="2B5072"/>
    <a:srgbClr val="2145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0" autoAdjust="0"/>
    <p:restoredTop sz="94660"/>
  </p:normalViewPr>
  <p:slideViewPr>
    <p:cSldViewPr>
      <p:cViewPr varScale="1">
        <p:scale>
          <a:sx n="115" d="100"/>
          <a:sy n="115" d="100"/>
        </p:scale>
        <p:origin x="132"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commentAuthors" Target="commentAuthors.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notesMaster" Target="notesMasters/notesMaster1.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SG"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SG" altLang="en-US"/>
          </a:p>
        </p:txBody>
      </p:sp>
      <p:sp>
        <p:nvSpPr>
          <p:cNvPr id="4" name="日期占位符 3"/>
          <p:cNvSpPr>
            <a:spLocks noGrp="1"/>
          </p:cNvSpPr>
          <p:nvPr>
            <p:ph type="dt" sz="half" idx="10"/>
          </p:nvPr>
        </p:nvSpPr>
        <p:spPr/>
        <p:txBody>
          <a:bodyPr/>
          <a:lstStyle/>
          <a:p>
            <a:r>
              <a:rPr lang="zh-CN" altLang="en-US"/>
              <a:t>2020-5-15</a:t>
            </a:r>
            <a:endParaRPr lang="zh-SG" altLang="en-US"/>
          </a:p>
        </p:txBody>
      </p:sp>
      <p:sp>
        <p:nvSpPr>
          <p:cNvPr id="5" name="页脚占位符 4"/>
          <p:cNvSpPr>
            <a:spLocks noGrp="1"/>
          </p:cNvSpPr>
          <p:nvPr>
            <p:ph type="ftr" sz="quarter" idx="11"/>
          </p:nvPr>
        </p:nvSpPr>
        <p:spPr/>
        <p:txBody>
          <a:bodyPr/>
          <a:lstStyle/>
          <a:p>
            <a:r>
              <a:rPr lang="zh-SG" altLang="en-US"/>
              <a:t>FIN308 金融经济学</a:t>
            </a:r>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SG"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日期占位符 3"/>
          <p:cNvSpPr>
            <a:spLocks noGrp="1"/>
          </p:cNvSpPr>
          <p:nvPr>
            <p:ph type="dt" sz="half" idx="10"/>
          </p:nvPr>
        </p:nvSpPr>
        <p:spPr/>
        <p:txBody>
          <a:bodyPr/>
          <a:lstStyle/>
          <a:p>
            <a:r>
              <a:rPr lang="zh-CN" altLang="en-US"/>
              <a:t>2020-5-15</a:t>
            </a:r>
            <a:endParaRPr lang="zh-SG" altLang="en-US"/>
          </a:p>
        </p:txBody>
      </p:sp>
      <p:sp>
        <p:nvSpPr>
          <p:cNvPr id="5" name="页脚占位符 4"/>
          <p:cNvSpPr>
            <a:spLocks noGrp="1"/>
          </p:cNvSpPr>
          <p:nvPr>
            <p:ph type="ftr" sz="quarter" idx="11"/>
          </p:nvPr>
        </p:nvSpPr>
        <p:spPr/>
        <p:txBody>
          <a:bodyPr/>
          <a:lstStyle/>
          <a:p>
            <a:r>
              <a:rPr lang="zh-SG" altLang="en-US"/>
              <a:t>FIN308 金融经济学</a:t>
            </a:r>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SG"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日期占位符 3"/>
          <p:cNvSpPr>
            <a:spLocks noGrp="1"/>
          </p:cNvSpPr>
          <p:nvPr>
            <p:ph type="dt" sz="half" idx="10"/>
          </p:nvPr>
        </p:nvSpPr>
        <p:spPr/>
        <p:txBody>
          <a:bodyPr/>
          <a:lstStyle/>
          <a:p>
            <a:r>
              <a:rPr lang="zh-CN" altLang="en-US"/>
              <a:t>2020-5-15</a:t>
            </a:r>
            <a:endParaRPr lang="zh-SG" altLang="en-US"/>
          </a:p>
        </p:txBody>
      </p:sp>
      <p:sp>
        <p:nvSpPr>
          <p:cNvPr id="5" name="页脚占位符 4"/>
          <p:cNvSpPr>
            <a:spLocks noGrp="1"/>
          </p:cNvSpPr>
          <p:nvPr>
            <p:ph type="ftr" sz="quarter" idx="11"/>
          </p:nvPr>
        </p:nvSpPr>
        <p:spPr/>
        <p:txBody>
          <a:bodyPr/>
          <a:lstStyle/>
          <a:p>
            <a:r>
              <a:rPr lang="zh-SG" altLang="en-US"/>
              <a:t>FIN308 金融经济学</a:t>
            </a:r>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SG"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日期占位符 3"/>
          <p:cNvSpPr>
            <a:spLocks noGrp="1"/>
          </p:cNvSpPr>
          <p:nvPr>
            <p:ph type="dt" sz="half" idx="10"/>
          </p:nvPr>
        </p:nvSpPr>
        <p:spPr/>
        <p:txBody>
          <a:bodyPr/>
          <a:lstStyle/>
          <a:p>
            <a:r>
              <a:rPr lang="zh-CN" altLang="en-US"/>
              <a:t>2020-5-15</a:t>
            </a:r>
            <a:endParaRPr lang="zh-SG" altLang="en-US"/>
          </a:p>
        </p:txBody>
      </p:sp>
      <p:sp>
        <p:nvSpPr>
          <p:cNvPr id="5" name="页脚占位符 4"/>
          <p:cNvSpPr>
            <a:spLocks noGrp="1"/>
          </p:cNvSpPr>
          <p:nvPr>
            <p:ph type="ftr" sz="quarter" idx="11"/>
          </p:nvPr>
        </p:nvSpPr>
        <p:spPr/>
        <p:txBody>
          <a:bodyPr/>
          <a:lstStyle/>
          <a:p>
            <a:r>
              <a:rPr lang="zh-SG" altLang="en-US"/>
              <a:t>FIN308 金融经济学</a:t>
            </a:r>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SG"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r>
              <a:rPr lang="zh-CN" altLang="en-US"/>
              <a:t>2020-5-15</a:t>
            </a:r>
            <a:endParaRPr lang="zh-SG" altLang="en-US"/>
          </a:p>
        </p:txBody>
      </p:sp>
      <p:sp>
        <p:nvSpPr>
          <p:cNvPr id="5" name="页脚占位符 4"/>
          <p:cNvSpPr>
            <a:spLocks noGrp="1"/>
          </p:cNvSpPr>
          <p:nvPr>
            <p:ph type="ftr" sz="quarter" idx="11"/>
          </p:nvPr>
        </p:nvSpPr>
        <p:spPr/>
        <p:txBody>
          <a:bodyPr/>
          <a:lstStyle/>
          <a:p>
            <a:r>
              <a:rPr lang="zh-SG" altLang="en-US"/>
              <a:t>FIN308 金融经济学</a:t>
            </a:r>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pic>
        <p:nvPicPr>
          <p:cNvPr id="7" name="图片 6"/>
          <p:cNvPicPr>
            <a:picLocks noChangeAspect="1"/>
          </p:cNvPicPr>
          <p:nvPr userDrawn="1"/>
        </p:nvPicPr>
        <p:blipFill rotWithShape="1">
          <a:blip r:embed="rId2"/>
          <a:srcRect l="27101" r="37013"/>
          <a:stretch>
            <a:fillRect/>
          </a:stretch>
        </p:blipFill>
        <p:spPr>
          <a:xfrm>
            <a:off x="0" y="0"/>
            <a:ext cx="3699481" cy="6881740"/>
          </a:xfrm>
          <a:prstGeom prst="rect">
            <a:avLst/>
          </a:prstGeom>
        </p:spPr>
      </p:pic>
    </p:spTree>
  </p:cSld>
  <p:clrMapOvr>
    <a:masterClrMapping/>
  </p:clrMapOvr>
  <p:transition spd="slow"/>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SG"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5" name="日期占位符 4"/>
          <p:cNvSpPr>
            <a:spLocks noGrp="1"/>
          </p:cNvSpPr>
          <p:nvPr>
            <p:ph type="dt" sz="half" idx="10"/>
          </p:nvPr>
        </p:nvSpPr>
        <p:spPr/>
        <p:txBody>
          <a:bodyPr/>
          <a:lstStyle/>
          <a:p>
            <a:r>
              <a:rPr lang="zh-CN" altLang="en-US"/>
              <a:t>2020-5-15</a:t>
            </a:r>
            <a:endParaRPr lang="zh-SG" altLang="en-US"/>
          </a:p>
        </p:txBody>
      </p:sp>
      <p:sp>
        <p:nvSpPr>
          <p:cNvPr id="6" name="页脚占位符 5"/>
          <p:cNvSpPr>
            <a:spLocks noGrp="1"/>
          </p:cNvSpPr>
          <p:nvPr>
            <p:ph type="ftr" sz="quarter" idx="11"/>
          </p:nvPr>
        </p:nvSpPr>
        <p:spPr/>
        <p:txBody>
          <a:bodyPr/>
          <a:lstStyle/>
          <a:p>
            <a:r>
              <a:rPr lang="zh-SG" altLang="en-US"/>
              <a:t>FIN308 金融经济学</a:t>
            </a:r>
            <a:endParaRPr lang="zh-SG" altLang="en-US"/>
          </a:p>
        </p:txBody>
      </p:sp>
      <p:sp>
        <p:nvSpPr>
          <p:cNvPr id="7" name="灯片编号占位符 6"/>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r>
              <a:rPr lang="zh-CN" altLang="en-US"/>
              <a:t>2020-5-15</a:t>
            </a:r>
            <a:endParaRPr lang="zh-SG" altLang="en-US"/>
          </a:p>
        </p:txBody>
      </p:sp>
      <p:sp>
        <p:nvSpPr>
          <p:cNvPr id="8" name="页脚占位符 7"/>
          <p:cNvSpPr>
            <a:spLocks noGrp="1"/>
          </p:cNvSpPr>
          <p:nvPr>
            <p:ph type="ftr" sz="quarter" idx="11"/>
          </p:nvPr>
        </p:nvSpPr>
        <p:spPr/>
        <p:txBody>
          <a:bodyPr/>
          <a:lstStyle/>
          <a:p>
            <a:r>
              <a:rPr lang="zh-SG" altLang="en-US"/>
              <a:t>FIN308 金融经济学</a:t>
            </a:r>
            <a:endParaRPr lang="zh-SG" altLang="en-US"/>
          </a:p>
        </p:txBody>
      </p:sp>
      <p:sp>
        <p:nvSpPr>
          <p:cNvPr id="9" name="灯片编号占位符 8"/>
          <p:cNvSpPr>
            <a:spLocks noGrp="1"/>
          </p:cNvSpPr>
          <p:nvPr>
            <p:ph type="sldNum" sz="quarter" idx="12"/>
          </p:nvPr>
        </p:nvSpPr>
        <p:spPr/>
        <p:txBody>
          <a:bodyPr/>
          <a:lstStyle/>
          <a:p>
            <a:fld id="{CA6EF82E-59C6-4EB1-9FDA-A1CD8B3E63C7}" type="slidenum">
              <a:rPr lang="zh-SG" altLang="en-US" smtClean="0"/>
            </a:fld>
            <a:endParaRPr lang="zh-SG" altLang="en-US"/>
          </a:p>
        </p:txBody>
      </p:sp>
      <p:sp>
        <p:nvSpPr>
          <p:cNvPr id="12" name="矩形 11"/>
          <p:cNvSpPr/>
          <p:nvPr userDrawn="1"/>
        </p:nvSpPr>
        <p:spPr>
          <a:xfrm>
            <a:off x="0" y="0"/>
            <a:ext cx="121920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Tree>
  </p:cSld>
  <p:clrMapOvr>
    <a:masterClrMapping/>
  </p:clrMapOvr>
  <p:transition spd="slow"/>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zh-CN" altLang="en-US"/>
              <a:t>2020-5-15</a:t>
            </a:r>
            <a:endParaRPr lang="zh-SG" altLang="en-US"/>
          </a:p>
        </p:txBody>
      </p:sp>
      <p:sp>
        <p:nvSpPr>
          <p:cNvPr id="4" name="页脚占位符 3"/>
          <p:cNvSpPr>
            <a:spLocks noGrp="1"/>
          </p:cNvSpPr>
          <p:nvPr>
            <p:ph type="ftr" sz="quarter" idx="11"/>
          </p:nvPr>
        </p:nvSpPr>
        <p:spPr/>
        <p:txBody>
          <a:bodyPr/>
          <a:lstStyle/>
          <a:p>
            <a:r>
              <a:rPr lang="zh-SG" altLang="en-US"/>
              <a:t>FIN308 金融经济学</a:t>
            </a:r>
            <a:endParaRPr lang="zh-SG" altLang="en-US"/>
          </a:p>
        </p:txBody>
      </p:sp>
      <p:sp>
        <p:nvSpPr>
          <p:cNvPr id="5" name="灯片编号占位符 4"/>
          <p:cNvSpPr>
            <a:spLocks noGrp="1"/>
          </p:cNvSpPr>
          <p:nvPr>
            <p:ph type="sldNum" sz="quarter" idx="12"/>
          </p:nvPr>
        </p:nvSpPr>
        <p:spPr/>
        <p:txBody>
          <a:bodyPr/>
          <a:lstStyle/>
          <a:p>
            <a:fld id="{CA6EF82E-59C6-4EB1-9FDA-A1CD8B3E63C7}" type="slidenum">
              <a:rPr lang="zh-SG" altLang="en-US" smtClean="0"/>
            </a:fld>
            <a:endParaRPr lang="zh-SG" altLang="en-US"/>
          </a:p>
        </p:txBody>
      </p:sp>
      <p:pic>
        <p:nvPicPr>
          <p:cNvPr id="7" name="图片 6"/>
          <p:cNvPicPr>
            <a:picLocks noChangeAspect="1"/>
          </p:cNvPicPr>
          <p:nvPr userDrawn="1"/>
        </p:nvPicPr>
        <p:blipFill>
          <a:blip r:embed="rId2"/>
          <a:stretch>
            <a:fillRect/>
          </a:stretch>
        </p:blipFill>
        <p:spPr>
          <a:xfrm>
            <a:off x="1968404" y="-18363"/>
            <a:ext cx="10328299" cy="6894726"/>
          </a:xfrm>
          <a:prstGeom prst="rect">
            <a:avLst/>
          </a:prstGeom>
        </p:spPr>
      </p:pic>
      <p:sp>
        <p:nvSpPr>
          <p:cNvPr id="8" name="弦形 7"/>
          <p:cNvSpPr/>
          <p:nvPr userDrawn="1"/>
        </p:nvSpPr>
        <p:spPr>
          <a:xfrm rot="12134382">
            <a:off x="-2659628" y="-1705216"/>
            <a:ext cx="10440636" cy="10268431"/>
          </a:xfrm>
          <a:prstGeom prst="cho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9" name="弦形 8"/>
          <p:cNvSpPr/>
          <p:nvPr userDrawn="1"/>
        </p:nvSpPr>
        <p:spPr>
          <a:xfrm rot="12134382">
            <a:off x="-2537170" y="-1897056"/>
            <a:ext cx="10756555" cy="10725519"/>
          </a:xfrm>
          <a:prstGeom prst="chord">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89838" y="2578564"/>
            <a:ext cx="2657611" cy="1700871"/>
          </a:xfrm>
          <a:prstGeom prst="rect">
            <a:avLst/>
          </a:prstGeom>
        </p:spPr>
      </p:pic>
    </p:spTree>
  </p:cSld>
  <p:clrMapOvr>
    <a:masterClrMapping/>
  </p:clrMapOvr>
  <p:transition spd="slow"/>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r>
              <a:rPr lang="zh-CN" altLang="en-US"/>
              <a:t>2020-5-15</a:t>
            </a:r>
            <a:endParaRPr lang="zh-SG" altLang="en-US"/>
          </a:p>
        </p:txBody>
      </p:sp>
      <p:sp>
        <p:nvSpPr>
          <p:cNvPr id="3" name="页脚占位符 2"/>
          <p:cNvSpPr>
            <a:spLocks noGrp="1"/>
          </p:cNvSpPr>
          <p:nvPr>
            <p:ph type="ftr" sz="quarter" idx="11"/>
          </p:nvPr>
        </p:nvSpPr>
        <p:spPr/>
        <p:txBody>
          <a:bodyPr/>
          <a:lstStyle/>
          <a:p>
            <a:r>
              <a:rPr lang="zh-SG" altLang="en-US"/>
              <a:t>FIN308 金融经济学</a:t>
            </a:r>
            <a:endParaRPr lang="zh-SG" altLang="en-US"/>
          </a:p>
        </p:txBody>
      </p:sp>
      <p:sp>
        <p:nvSpPr>
          <p:cNvPr id="4" name="灯片编号占位符 3"/>
          <p:cNvSpPr>
            <a:spLocks noGrp="1"/>
          </p:cNvSpPr>
          <p:nvPr>
            <p:ph type="sldNum" sz="quarter" idx="12"/>
          </p:nvPr>
        </p:nvSpPr>
        <p:spPr/>
        <p:txBody>
          <a:bodyPr/>
          <a:lstStyle/>
          <a:p>
            <a:fld id="{CA6EF82E-59C6-4EB1-9FDA-A1CD8B3E63C7}" type="slidenum">
              <a:rPr lang="zh-SG" altLang="en-US" smtClean="0"/>
            </a:fld>
            <a:endParaRPr lang="zh-SG" altLang="en-US"/>
          </a:p>
        </p:txBody>
      </p:sp>
      <p:sp>
        <p:nvSpPr>
          <p:cNvPr id="9" name="矩形 8"/>
          <p:cNvSpPr/>
          <p:nvPr userDrawn="1"/>
        </p:nvSpPr>
        <p:spPr>
          <a:xfrm>
            <a:off x="0" y="6582284"/>
            <a:ext cx="12192000" cy="27571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Tree>
  </p:cSld>
  <p:clrMapOvr>
    <a:masterClrMapping/>
  </p:clrMapOvr>
  <p:transition spd="slow"/>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SG"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r>
              <a:rPr lang="zh-CN" altLang="en-US"/>
              <a:t>2020-5-15</a:t>
            </a:r>
            <a:endParaRPr lang="zh-SG" altLang="en-US"/>
          </a:p>
        </p:txBody>
      </p:sp>
      <p:sp>
        <p:nvSpPr>
          <p:cNvPr id="6" name="页脚占位符 5"/>
          <p:cNvSpPr>
            <a:spLocks noGrp="1"/>
          </p:cNvSpPr>
          <p:nvPr>
            <p:ph type="ftr" sz="quarter" idx="11"/>
          </p:nvPr>
        </p:nvSpPr>
        <p:spPr/>
        <p:txBody>
          <a:bodyPr/>
          <a:lstStyle/>
          <a:p>
            <a:r>
              <a:rPr lang="zh-SG" altLang="en-US"/>
              <a:t>FIN308 金融经济学</a:t>
            </a:r>
            <a:endParaRPr lang="zh-SG" altLang="en-US"/>
          </a:p>
        </p:txBody>
      </p:sp>
      <p:sp>
        <p:nvSpPr>
          <p:cNvPr id="7" name="灯片编号占位符 6"/>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r>
              <a:rPr lang="zh-CN" altLang="en-US"/>
              <a:t>2020-5-15</a:t>
            </a:r>
            <a:endParaRPr lang="zh-SG" altLang="en-US"/>
          </a:p>
        </p:txBody>
      </p:sp>
      <p:sp>
        <p:nvSpPr>
          <p:cNvPr id="6" name="页脚占位符 5"/>
          <p:cNvSpPr>
            <a:spLocks noGrp="1"/>
          </p:cNvSpPr>
          <p:nvPr>
            <p:ph type="ftr" sz="quarter" idx="11"/>
          </p:nvPr>
        </p:nvSpPr>
        <p:spPr/>
        <p:txBody>
          <a:bodyPr/>
          <a:lstStyle/>
          <a:p>
            <a:r>
              <a:rPr lang="zh-SG" altLang="en-US"/>
              <a:t>FIN308 金融经济学</a:t>
            </a:r>
            <a:endParaRPr lang="zh-SG" altLang="en-US"/>
          </a:p>
        </p:txBody>
      </p:sp>
      <p:sp>
        <p:nvSpPr>
          <p:cNvPr id="7" name="灯片编号占位符 6"/>
          <p:cNvSpPr>
            <a:spLocks noGrp="1"/>
          </p:cNvSpPr>
          <p:nvPr>
            <p:ph type="sldNum" sz="quarter" idx="12"/>
          </p:nvPr>
        </p:nvSpPr>
        <p:spPr/>
        <p:txBody>
          <a:bodyPr/>
          <a:lstStyle/>
          <a:p>
            <a:fld id="{CA6EF82E-59C6-4EB1-9FDA-A1CD8B3E63C7}" type="slidenum">
              <a:rPr lang="zh-SG" altLang="en-US" smtClean="0"/>
            </a:fld>
            <a:endParaRPr lang="zh-SG" altLang="en-US"/>
          </a:p>
        </p:txBody>
      </p:sp>
      <p:sp>
        <p:nvSpPr>
          <p:cNvPr id="10" name="矩形 9"/>
          <p:cNvSpPr/>
          <p:nvPr userDrawn="1"/>
        </p:nvSpPr>
        <p:spPr>
          <a:xfrm>
            <a:off x="0" y="0"/>
            <a:ext cx="121920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Tree>
  </p:cSld>
  <p:clrMapOvr>
    <a:masterClrMapping/>
  </p:clrMapOvr>
  <p:transition spd="slow"/>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SG"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zh-CN" altLang="en-US"/>
              <a:t>2020-5-15</a:t>
            </a:r>
            <a:endParaRPr lang="zh-SG"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SG" altLang="en-US"/>
              <a:t>FIN308 金融经济学</a:t>
            </a:r>
            <a:endParaRPr lang="zh-SG"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6EF82E-59C6-4EB1-9FDA-A1CD8B3E63C7}" type="slidenum">
              <a:rPr lang="zh-SG" altLang="en-US" smtClean="0"/>
            </a:fld>
            <a:endParaRPr lang="zh-SG"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5.xml"/><Relationship Id="rId2" Type="http://schemas.openxmlformats.org/officeDocument/2006/relationships/image" Target="../media/image8.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hemeOverride" Target="../theme/themeOverride6.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hemeOverride" Target="../theme/themeOverride7.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8.xml"/><Relationship Id="rId2" Type="http://schemas.openxmlformats.org/officeDocument/2006/relationships/image" Target="../media/image15.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9.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10.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hemeOverride" Target="../theme/themeOverride11.xml"/><Relationship Id="rId3" Type="http://schemas.openxmlformats.org/officeDocument/2006/relationships/image" Target="../media/image19.png"/><Relationship Id="rId2" Type="http://schemas.openxmlformats.org/officeDocument/2006/relationships/tags" Target="../tags/tag1.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hemeOverride" Target="../theme/themeOverride12.xml"/><Relationship Id="rId3" Type="http://schemas.openxmlformats.org/officeDocument/2006/relationships/image" Target="../media/image19.png"/><Relationship Id="rId2" Type="http://schemas.openxmlformats.org/officeDocument/2006/relationships/tags" Target="../tags/tag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hemeOverride" Target="../theme/themeOverride13.xml"/><Relationship Id="rId3" Type="http://schemas.openxmlformats.org/officeDocument/2006/relationships/image" Target="../media/image19.png"/><Relationship Id="rId2" Type="http://schemas.openxmlformats.org/officeDocument/2006/relationships/tags" Target="../tags/tag3.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14.xml"/><Relationship Id="rId2" Type="http://schemas.openxmlformats.org/officeDocument/2006/relationships/image" Target="../media/image23.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15.xml"/><Relationship Id="rId2" Type="http://schemas.openxmlformats.org/officeDocument/2006/relationships/image" Target="../media/image25.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hemeOverride" Target="../theme/themeOverride16.xml"/><Relationship Id="rId3" Type="http://schemas.openxmlformats.org/officeDocument/2006/relationships/image" Target="../media/image19.png"/><Relationship Id="rId2" Type="http://schemas.openxmlformats.org/officeDocument/2006/relationships/tags" Target="../tags/tag4.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1.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2.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hemeOverride" Target="../theme/themeOverride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4.xml"/><Relationship Id="rId2" Type="http://schemas.openxmlformats.org/officeDocument/2006/relationships/image" Target="../media/image8.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V="1">
            <a:off x="474650" y="3573087"/>
            <a:ext cx="6742828" cy="1"/>
          </a:xfrm>
          <a:prstGeom prst="line">
            <a:avLst/>
          </a:prstGeom>
          <a:ln w="28575">
            <a:solidFill>
              <a:srgbClr val="3887B2"/>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63525" y="1412240"/>
            <a:ext cx="7707630" cy="2799715"/>
          </a:xfrm>
          <a:prstGeom prst="rect">
            <a:avLst/>
          </a:prstGeom>
          <a:noFill/>
        </p:spPr>
        <p:txBody>
          <a:bodyPr wrap="square" rtlCol="0">
            <a:spAutoFit/>
          </a:bodyPr>
          <a:lstStyle/>
          <a:p>
            <a:pPr algn="ctr"/>
            <a:r>
              <a:rPr lang="en-US" altLang="zh-CN" sz="4400" b="1" dirty="0">
                <a:solidFill>
                  <a:schemeClr val="accent1">
                    <a:lumMod val="50000"/>
                  </a:schemeClr>
                </a:solidFill>
                <a:latin typeface="Times New Roman" panose="02020603050405020304" pitchFamily="18" charset="0"/>
                <a:ea typeface="+mj-ea"/>
                <a:cs typeface="Times New Roman" panose="02020603050405020304" pitchFamily="18" charset="0"/>
                <a:sym typeface="+mn-ea"/>
              </a:rPr>
              <a:t>Explicit Feedback &amp; </a:t>
            </a:r>
            <a:endParaRPr lang="en-US" altLang="zh-CN" sz="4400" b="1" dirty="0">
              <a:solidFill>
                <a:schemeClr val="accent1">
                  <a:lumMod val="50000"/>
                </a:schemeClr>
              </a:solidFill>
              <a:latin typeface="Times New Roman" panose="02020603050405020304" pitchFamily="18" charset="0"/>
              <a:ea typeface="+mj-ea"/>
              <a:cs typeface="Times New Roman" panose="02020603050405020304" pitchFamily="18" charset="0"/>
              <a:sym typeface="+mn-ea"/>
            </a:endParaRPr>
          </a:p>
          <a:p>
            <a:pPr algn="ctr"/>
            <a:r>
              <a:rPr lang="en-US" altLang="zh-CN" sz="4400" b="1" dirty="0">
                <a:solidFill>
                  <a:schemeClr val="accent1">
                    <a:lumMod val="50000"/>
                  </a:schemeClr>
                </a:solidFill>
                <a:latin typeface="Times New Roman" panose="02020603050405020304" pitchFamily="18" charset="0"/>
                <a:ea typeface="+mj-ea"/>
                <a:cs typeface="Times New Roman" panose="02020603050405020304" pitchFamily="18" charset="0"/>
                <a:sym typeface="+mn-ea"/>
              </a:rPr>
              <a:t>Downlink Zero-Forcing Beamforming </a:t>
            </a:r>
            <a:endParaRPr lang="en-US" altLang="zh-CN" sz="4400" b="1" dirty="0">
              <a:solidFill>
                <a:schemeClr val="accent1">
                  <a:lumMod val="50000"/>
                </a:schemeClr>
              </a:solidFill>
              <a:latin typeface="Times New Roman" panose="02020603050405020304" pitchFamily="18" charset="0"/>
              <a:ea typeface="+mj-ea"/>
              <a:cs typeface="Times New Roman" panose="02020603050405020304" pitchFamily="18" charset="0"/>
              <a:sym typeface="+mn-ea"/>
            </a:endParaRPr>
          </a:p>
          <a:p>
            <a:pPr algn="ctr"/>
            <a:endParaRPr lang="en-US" altLang="zh-CN" sz="4400" b="1" dirty="0">
              <a:solidFill>
                <a:schemeClr val="accent1">
                  <a:lumMod val="50000"/>
                </a:schemeClr>
              </a:solidFill>
              <a:latin typeface="Times New Roman" panose="02020603050405020304" pitchFamily="18" charset="0"/>
              <a:ea typeface="+mj-ea"/>
              <a:cs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CA6EF82E-59C6-4EB1-9FDA-A1CD8B3E63C7}" type="slidenum">
              <a:rPr lang="zh-SG" altLang="en-US" smtClean="0"/>
            </a:fld>
            <a:endParaRPr lang="zh-SG" altLang="en-US"/>
          </a:p>
        </p:txBody>
      </p:sp>
      <p:sp>
        <p:nvSpPr>
          <p:cNvPr id="2" name="文本框 1"/>
          <p:cNvSpPr txBox="1"/>
          <p:nvPr/>
        </p:nvSpPr>
        <p:spPr>
          <a:xfrm>
            <a:off x="1559253" y="4005193"/>
            <a:ext cx="7022033" cy="583565"/>
          </a:xfrm>
          <a:prstGeom prst="rect">
            <a:avLst/>
          </a:prstGeom>
          <a:noFill/>
        </p:spPr>
        <p:txBody>
          <a:bodyPr wrap="square" rtlCol="0">
            <a:spAutoFit/>
          </a:bodyPr>
          <a:p>
            <a:pPr algn="l"/>
            <a:r>
              <a:rPr lang="en-US" altLang="zh-CN" sz="32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Presenter</a:t>
            </a:r>
            <a:r>
              <a:rPr lang="zh-CN" altLang="en-US" sz="32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a:t>
            </a:r>
            <a:r>
              <a:rPr lang="en-US" altLang="zh-CN" sz="32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11911303 </a:t>
            </a:r>
            <a:r>
              <a:rPr lang="zh-CN" altLang="en-US" sz="32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吉辰卿</a:t>
            </a:r>
            <a:r>
              <a:rPr lang="en-US" altLang="zh-CN" sz="32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  </a:t>
            </a:r>
            <a:endParaRPr lang="en-US" altLang="zh-CN" sz="32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r="30105"/>
          <a:stretch>
            <a:fillRect/>
          </a:stretch>
        </p:blipFill>
        <p:spPr>
          <a:xfrm>
            <a:off x="9120505" y="5661025"/>
            <a:ext cx="3002997" cy="885825"/>
          </a:xfrm>
          <a:prstGeom prst="rect">
            <a:avLst/>
          </a:prstGeom>
        </p:spPr>
      </p:pic>
      <p:cxnSp>
        <p:nvCxnSpPr>
          <p:cNvPr id="4" name="直接连接符 3"/>
          <p:cNvCxnSpPr/>
          <p:nvPr/>
        </p:nvCxnSpPr>
        <p:spPr>
          <a:xfrm flipV="1">
            <a:off x="1343565" y="66010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359785" y="260350"/>
            <a:ext cx="8300720" cy="1198880"/>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The feedback mechanism for CSI matrix</a:t>
            </a:r>
            <a:endParaRPr lang="en-US" altLang="zh-CN" sz="2400" b="1" dirty="0">
              <a:latin typeface="Times New Roman" panose="02020603050405020304" pitchFamily="18" charset="0"/>
              <a:cs typeface="Times New Roman" panose="02020603050405020304" pitchFamily="18" charset="0"/>
              <a:sym typeface="+mn-ea"/>
            </a:endParaRPr>
          </a:p>
          <a:p>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6" name="文本框 5"/>
          <p:cNvSpPr txBox="1"/>
          <p:nvPr/>
        </p:nvSpPr>
        <p:spPr>
          <a:xfrm>
            <a:off x="1199515" y="664845"/>
            <a:ext cx="10160635" cy="2553335"/>
          </a:xfrm>
          <a:prstGeom prst="rect">
            <a:avLst/>
          </a:prstGeom>
          <a:noFill/>
        </p:spPr>
        <p:txBody>
          <a:bodyPr wrap="square" rtlCol="0">
            <a:spAutoFit/>
          </a:bodyPr>
          <a:p>
            <a:r>
              <a:rPr lang="en-US" altLang="zh-CN" sz="2000" b="1"/>
              <a:t>Part 1</a:t>
            </a:r>
            <a:r>
              <a:rPr lang="zh-CN" altLang="en-US" sz="2000" b="1"/>
              <a:t>：</a:t>
            </a:r>
            <a:r>
              <a:rPr lang="zh-CN" altLang="en-US" sz="2000" b="1">
                <a:sym typeface="+mn-ea"/>
              </a:rPr>
              <a:t>Implicit feedback mechanism</a:t>
            </a:r>
            <a:endParaRPr lang="zh-CN" altLang="en-US" sz="2000" b="1">
              <a:sym typeface="+mn-ea"/>
            </a:endParaRPr>
          </a:p>
          <a:p>
            <a:endParaRPr lang="zh-CN" altLang="en-US" sz="2000" b="1"/>
          </a:p>
          <a:p>
            <a:r>
              <a:rPr lang="zh-CN" altLang="en-US" sz="2000" b="1"/>
              <a:t>隐式反馈校准</a:t>
            </a:r>
            <a:r>
              <a:rPr lang="en-US" altLang="zh-CN" sz="2000" b="1"/>
              <a:t>(</a:t>
            </a:r>
            <a:r>
              <a:rPr lang="zh-CN" altLang="en-US" sz="2000" b="1"/>
              <a:t>Calibration</a:t>
            </a:r>
            <a:r>
              <a:rPr lang="en-US" altLang="zh-CN" sz="2000" b="1"/>
              <a:t>)</a:t>
            </a:r>
            <a:endParaRPr lang="en-US" altLang="zh-CN" sz="2000" b="1"/>
          </a:p>
          <a:p>
            <a:r>
              <a:rPr lang="en-US" altLang="zh-CN" sz="2000" b="1"/>
              <a:t>         </a:t>
            </a:r>
            <a:r>
              <a:rPr lang="zh-CN" altLang="en-US" sz="2000" b="1"/>
              <a:t>隐式反馈校准技术在校准过程可以恢复互易性，解决上一页</a:t>
            </a:r>
            <a:r>
              <a:rPr lang="en-US" altLang="zh-CN" sz="2000" b="1"/>
              <a:t>ppt</a:t>
            </a:r>
            <a:r>
              <a:rPr lang="zh-CN" altLang="en-US" sz="2000" b="1"/>
              <a:t>中提到的问题。它提供了一个机制，使得发送端可以计算出一组校正矩阵，修正发送链路的幅度和相位特性与对端的接收链路一致，当两端的发送链路均进行矫正之后，基带收发器之间的信道便恢复了互易性。具体的实现步骤见下一页</a:t>
            </a:r>
            <a:r>
              <a:rPr lang="en-US" altLang="zh-CN" sz="2000" b="1"/>
              <a:t>ppt</a:t>
            </a:r>
            <a:r>
              <a:rPr lang="zh-CN" altLang="en-US" sz="2000" b="1"/>
              <a:t>。</a:t>
            </a:r>
            <a:endParaRPr lang="zh-CN" altLang="en-US" sz="2000" b="1"/>
          </a:p>
          <a:p>
            <a:r>
              <a:rPr lang="en-US" altLang="zh-CN" sz="2000" b="1"/>
              <a:t>         </a:t>
            </a:r>
            <a:endParaRPr lang="zh-CN" altLang="en-US" sz="2000" b="1"/>
          </a:p>
        </p:txBody>
      </p:sp>
      <p:pic>
        <p:nvPicPr>
          <p:cNvPr id="102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2310" y="3284855"/>
            <a:ext cx="5708015" cy="3112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r="30105"/>
          <a:stretch>
            <a:fillRect/>
          </a:stretch>
        </p:blipFill>
        <p:spPr>
          <a:xfrm>
            <a:off x="9120505" y="5661025"/>
            <a:ext cx="3002997" cy="885825"/>
          </a:xfrm>
          <a:prstGeom prst="rect">
            <a:avLst/>
          </a:prstGeom>
        </p:spPr>
      </p:pic>
      <p:cxnSp>
        <p:nvCxnSpPr>
          <p:cNvPr id="4" name="直接连接符 3"/>
          <p:cNvCxnSpPr/>
          <p:nvPr/>
        </p:nvCxnSpPr>
        <p:spPr>
          <a:xfrm flipV="1">
            <a:off x="1343565" y="66010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359785" y="260350"/>
            <a:ext cx="8300720" cy="1198880"/>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The feedback mechanism for CSI matrix</a:t>
            </a:r>
            <a:endParaRPr lang="en-US" altLang="zh-CN" sz="2400" b="1" dirty="0">
              <a:latin typeface="Times New Roman" panose="02020603050405020304" pitchFamily="18" charset="0"/>
              <a:cs typeface="Times New Roman" panose="02020603050405020304" pitchFamily="18" charset="0"/>
              <a:sym typeface="+mn-ea"/>
            </a:endParaRPr>
          </a:p>
          <a:p>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6" name="文本框 5"/>
          <p:cNvSpPr txBox="1"/>
          <p:nvPr/>
        </p:nvSpPr>
        <p:spPr>
          <a:xfrm>
            <a:off x="1199515" y="664845"/>
            <a:ext cx="10160635" cy="1322070"/>
          </a:xfrm>
          <a:prstGeom prst="rect">
            <a:avLst/>
          </a:prstGeom>
          <a:noFill/>
        </p:spPr>
        <p:txBody>
          <a:bodyPr wrap="square" rtlCol="0">
            <a:spAutoFit/>
          </a:bodyPr>
          <a:p>
            <a:r>
              <a:rPr lang="en-US" altLang="zh-CN" sz="2000" b="1"/>
              <a:t>Part 1</a:t>
            </a:r>
            <a:r>
              <a:rPr lang="zh-CN" altLang="en-US" sz="2000" b="1"/>
              <a:t>：</a:t>
            </a:r>
            <a:r>
              <a:rPr lang="zh-CN" altLang="en-US" sz="2000" b="1">
                <a:sym typeface="+mn-ea"/>
              </a:rPr>
              <a:t>Implicit feedback mechanism</a:t>
            </a:r>
            <a:endParaRPr lang="zh-CN" altLang="en-US" sz="2000" b="1">
              <a:sym typeface="+mn-ea"/>
            </a:endParaRPr>
          </a:p>
          <a:p>
            <a:endParaRPr lang="zh-CN" altLang="en-US" sz="2000" b="1"/>
          </a:p>
          <a:p>
            <a:r>
              <a:rPr lang="zh-CN" altLang="en-US" sz="2000" b="1"/>
              <a:t>我们单独来看下图中</a:t>
            </a:r>
            <a:r>
              <a:rPr lang="en-US" altLang="zh-CN" sz="2000" b="1"/>
              <a:t>收发机链路的子载波k的信道矩阵： </a:t>
            </a:r>
            <a:endParaRPr lang="en-US" altLang="zh-CN" sz="2000" b="1"/>
          </a:p>
          <a:p>
            <a:r>
              <a:rPr lang="en-US" altLang="zh-CN" sz="2000" b="1"/>
              <a:t>        </a:t>
            </a:r>
            <a:endParaRPr lang="zh-CN" altLang="en-US" sz="2000" b="1"/>
          </a:p>
        </p:txBody>
      </p:sp>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2175077" y="1802706"/>
            <a:ext cx="2705430" cy="707749"/>
          </a:xfrm>
          <a:prstGeom prst="rect">
            <a:avLst/>
          </a:prstGeom>
        </p:spPr>
      </p:pic>
      <p:pic>
        <p:nvPicPr>
          <p:cNvPr id="13" name="图片 12"/>
          <p:cNvPicPr>
            <a:picLocks noChangeAspect="1"/>
          </p:cNvPicPr>
          <p:nvPr/>
        </p:nvPicPr>
        <p:blipFill>
          <a:blip r:embed="rId3">
            <a:clrChange>
              <a:clrFrom>
                <a:srgbClr val="FFFFFF"/>
              </a:clrFrom>
              <a:clrTo>
                <a:srgbClr val="FFFFFF">
                  <a:alpha val="0"/>
                </a:srgbClr>
              </a:clrTo>
            </a:clrChange>
          </a:blip>
          <a:stretch>
            <a:fillRect/>
          </a:stretch>
        </p:blipFill>
        <p:spPr>
          <a:xfrm>
            <a:off x="5592414" y="1802888"/>
            <a:ext cx="2705430" cy="769648"/>
          </a:xfrm>
          <a:prstGeom prst="rect">
            <a:avLst/>
          </a:prstGeom>
        </p:spPr>
      </p:pic>
      <p:sp>
        <p:nvSpPr>
          <p:cNvPr id="14" name="文本框 13"/>
          <p:cNvSpPr txBox="1"/>
          <p:nvPr/>
        </p:nvSpPr>
        <p:spPr>
          <a:xfrm>
            <a:off x="1199515" y="2572385"/>
            <a:ext cx="9046210" cy="706755"/>
          </a:xfrm>
          <a:prstGeom prst="rect">
            <a:avLst/>
          </a:prstGeom>
          <a:noFill/>
        </p:spPr>
        <p:txBody>
          <a:bodyPr wrap="square" rtlCol="0">
            <a:spAutoFit/>
          </a:bodyPr>
          <a:p>
            <a:r>
              <a:rPr lang="en-US" altLang="zh-CN" sz="2000" b="1"/>
              <a:t>进行校准以后，从STA A到STA B的信道与从STA B到STA A的信道有如下关系：</a:t>
            </a:r>
            <a:r>
              <a:rPr lang="zh-CN" altLang="en-US" sz="2000" b="1"/>
              <a:t>（其中</a:t>
            </a:r>
            <a:r>
              <a:rPr lang="en-US" altLang="zh-CN" sz="2000" b="1"/>
              <a:t>ρ为复缩放因子</a:t>
            </a:r>
            <a:r>
              <a:rPr lang="zh-CN" altLang="en-US" sz="2000" b="1"/>
              <a:t>）</a:t>
            </a:r>
            <a:endParaRPr lang="zh-CN" altLang="en-US" sz="2000" b="1"/>
          </a:p>
        </p:txBody>
      </p:sp>
      <p:pic>
        <p:nvPicPr>
          <p:cNvPr id="2050"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1995" y="3429000"/>
            <a:ext cx="2786380" cy="638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文本框 14"/>
          <p:cNvSpPr txBox="1"/>
          <p:nvPr/>
        </p:nvSpPr>
        <p:spPr>
          <a:xfrm>
            <a:off x="1199515" y="4217670"/>
            <a:ext cx="10527030" cy="398780"/>
          </a:xfrm>
          <a:prstGeom prst="rect">
            <a:avLst/>
          </a:prstGeom>
          <a:noFill/>
        </p:spPr>
        <p:txBody>
          <a:bodyPr wrap="square" rtlCol="0" anchor="t">
            <a:spAutoFit/>
          </a:bodyPr>
          <a:p>
            <a:r>
              <a:rPr lang="en-US" altLang="zh-CN" sz="2000" b="1"/>
              <a:t>为了恢复信道互易性，需要满足：</a:t>
            </a:r>
            <a:r>
              <a:rPr lang="zh-CN" altLang="en-US" sz="2000" b="1"/>
              <a:t>（其中</a:t>
            </a:r>
            <a:r>
              <a:rPr lang="en-US" altLang="zh-CN" sz="2000" b="1"/>
              <a:t>α</a:t>
            </a:r>
            <a:r>
              <a:rPr lang="en-US" altLang="zh-CN" sz="2000" b="1" baseline="-25000"/>
              <a:t>A,k</a:t>
            </a:r>
            <a:r>
              <a:rPr lang="en-US" altLang="zh-CN" sz="2000" b="1"/>
              <a:t>和α</a:t>
            </a:r>
            <a:r>
              <a:rPr lang="en-US" altLang="zh-CN" sz="2000" b="1" baseline="-25000"/>
              <a:t>B,k</a:t>
            </a:r>
            <a:r>
              <a:rPr lang="en-US" altLang="zh-CN" sz="2000" b="1"/>
              <a:t>是复值缩放因子</a:t>
            </a:r>
            <a:r>
              <a:rPr lang="zh-CN" altLang="en-US" sz="2000" b="1"/>
              <a:t>）</a:t>
            </a:r>
            <a:endParaRPr lang="zh-CN" altLang="en-US" sz="2000" b="1"/>
          </a:p>
        </p:txBody>
      </p:sp>
      <p:pic>
        <p:nvPicPr>
          <p:cNvPr id="18" name="图片 17"/>
          <p:cNvPicPr/>
          <p:nvPr/>
        </p:nvPicPr>
        <p:blipFill>
          <a:blip r:embed="rId5">
            <a:clrChange>
              <a:clrFrom>
                <a:srgbClr val="FFFFFF"/>
              </a:clrFrom>
              <a:clrTo>
                <a:srgbClr val="FFFFFF">
                  <a:alpha val="0"/>
                </a:srgbClr>
              </a:clrTo>
            </a:clrChange>
          </a:blip>
          <a:stretch>
            <a:fillRect/>
          </a:stretch>
        </p:blipFill>
        <p:spPr>
          <a:xfrm>
            <a:off x="1559432" y="4766201"/>
            <a:ext cx="2705100" cy="1424940"/>
          </a:xfrm>
          <a:prstGeom prst="rect">
            <a:avLst/>
          </a:prstGeom>
        </p:spPr>
      </p:pic>
    </p:spTree>
  </p:cSld>
  <p:clrMapOvr>
    <a:overrideClrMapping bg1="lt1" tx1="dk1" bg2="lt2" tx2="dk2" accent1="accent1" accent2="accent2" accent3="accent3" accent4="accent4" accent5="accent5" accent6="accent6" hlink="hlink" folHlink="folHlink"/>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r="30105"/>
          <a:stretch>
            <a:fillRect/>
          </a:stretch>
        </p:blipFill>
        <p:spPr>
          <a:xfrm>
            <a:off x="9120505" y="5661025"/>
            <a:ext cx="3002997" cy="885825"/>
          </a:xfrm>
          <a:prstGeom prst="rect">
            <a:avLst/>
          </a:prstGeom>
        </p:spPr>
      </p:pic>
      <p:cxnSp>
        <p:nvCxnSpPr>
          <p:cNvPr id="4" name="直接连接符 3"/>
          <p:cNvCxnSpPr/>
          <p:nvPr/>
        </p:nvCxnSpPr>
        <p:spPr>
          <a:xfrm flipV="1">
            <a:off x="1343565" y="66010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359785" y="260350"/>
            <a:ext cx="8300720" cy="1198880"/>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The feedback mechanism for CSI matrix</a:t>
            </a:r>
            <a:endParaRPr lang="en-US" altLang="zh-CN" sz="2400" b="1" dirty="0">
              <a:latin typeface="Times New Roman" panose="02020603050405020304" pitchFamily="18" charset="0"/>
              <a:cs typeface="Times New Roman" panose="02020603050405020304" pitchFamily="18" charset="0"/>
              <a:sym typeface="+mn-ea"/>
            </a:endParaRPr>
          </a:p>
          <a:p>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6" name="文本框 5"/>
          <p:cNvSpPr txBox="1"/>
          <p:nvPr/>
        </p:nvSpPr>
        <p:spPr>
          <a:xfrm>
            <a:off x="1199515" y="664845"/>
            <a:ext cx="10160635" cy="1322070"/>
          </a:xfrm>
          <a:prstGeom prst="rect">
            <a:avLst/>
          </a:prstGeom>
          <a:noFill/>
        </p:spPr>
        <p:txBody>
          <a:bodyPr wrap="square" rtlCol="0">
            <a:spAutoFit/>
          </a:bodyPr>
          <a:p>
            <a:r>
              <a:rPr lang="en-US" altLang="zh-CN" sz="2000" b="1"/>
              <a:t>Part 1</a:t>
            </a:r>
            <a:r>
              <a:rPr lang="zh-CN" altLang="en-US" sz="2000" b="1"/>
              <a:t>：</a:t>
            </a:r>
            <a:r>
              <a:rPr lang="zh-CN" altLang="en-US" sz="2000" b="1">
                <a:sym typeface="+mn-ea"/>
              </a:rPr>
              <a:t>Implicit feedback mechanism</a:t>
            </a:r>
            <a:endParaRPr lang="zh-CN" altLang="en-US" sz="2000" b="1">
              <a:sym typeface="+mn-ea"/>
            </a:endParaRPr>
          </a:p>
          <a:p>
            <a:endParaRPr lang="zh-CN" altLang="en-US" sz="2000" b="1"/>
          </a:p>
          <a:p>
            <a:r>
              <a:rPr lang="zh-CN" altLang="en-US" sz="2000" b="1"/>
              <a:t>那么之后我们就能得到：</a:t>
            </a:r>
            <a:endParaRPr lang="zh-CN" altLang="en-US" sz="2000" b="1"/>
          </a:p>
          <a:p>
            <a:r>
              <a:rPr lang="en-US" altLang="zh-CN" sz="2000" b="1"/>
              <a:t>        </a:t>
            </a:r>
            <a:endParaRPr lang="zh-CN" altLang="en-US" sz="2000" b="1"/>
          </a:p>
        </p:txBody>
      </p:sp>
      <p:pic>
        <p:nvPicPr>
          <p:cNvPr id="16" name="图片 15"/>
          <p:cNvPicPr>
            <a:picLocks noChangeAspect="1"/>
          </p:cNvPicPr>
          <p:nvPr/>
        </p:nvPicPr>
        <p:blipFill>
          <a:blip r:embed="rId2">
            <a:clrChange>
              <a:clrFrom>
                <a:srgbClr val="FFFFFF"/>
              </a:clrFrom>
              <a:clrTo>
                <a:srgbClr val="FFFFFF">
                  <a:alpha val="0"/>
                </a:srgbClr>
              </a:clrTo>
            </a:clrChange>
          </a:blip>
          <a:stretch>
            <a:fillRect/>
          </a:stretch>
        </p:blipFill>
        <p:spPr>
          <a:xfrm>
            <a:off x="1199444" y="1700629"/>
            <a:ext cx="3436918" cy="480102"/>
          </a:xfrm>
          <a:prstGeom prst="rect">
            <a:avLst/>
          </a:prstGeom>
        </p:spPr>
      </p:pic>
      <p:sp>
        <p:nvSpPr>
          <p:cNvPr id="17" name="文本框 16"/>
          <p:cNvSpPr txBox="1"/>
          <p:nvPr/>
        </p:nvSpPr>
        <p:spPr>
          <a:xfrm>
            <a:off x="1199515" y="2126615"/>
            <a:ext cx="5188585" cy="398780"/>
          </a:xfrm>
          <a:prstGeom prst="rect">
            <a:avLst/>
          </a:prstGeom>
          <a:noFill/>
        </p:spPr>
        <p:txBody>
          <a:bodyPr wrap="square" rtlCol="0" anchor="t">
            <a:spAutoFit/>
          </a:bodyPr>
          <a:p>
            <a:r>
              <a:rPr lang="zh-CN" altLang="en-US" sz="2000" b="1"/>
              <a:t>如果收发端都应用了校准矩阵，则有：</a:t>
            </a:r>
            <a:endParaRPr lang="zh-CN" altLang="en-US" sz="2000" b="1"/>
          </a:p>
        </p:txBody>
      </p:sp>
      <p:pic>
        <p:nvPicPr>
          <p:cNvPr id="19" name="图片 18"/>
          <p:cNvPicPr>
            <a:picLocks noChangeAspect="1"/>
          </p:cNvPicPr>
          <p:nvPr/>
        </p:nvPicPr>
        <p:blipFill>
          <a:blip r:embed="rId3">
            <a:clrChange>
              <a:clrFrom>
                <a:srgbClr val="FFFFFF"/>
              </a:clrFrom>
              <a:clrTo>
                <a:srgbClr val="FFFFFF">
                  <a:alpha val="0"/>
                </a:srgbClr>
              </a:clrTo>
            </a:clrChange>
          </a:blip>
          <a:stretch>
            <a:fillRect/>
          </a:stretch>
        </p:blipFill>
        <p:spPr>
          <a:xfrm>
            <a:off x="1271905" y="2564765"/>
            <a:ext cx="4498975" cy="744220"/>
          </a:xfrm>
          <a:prstGeom prst="rect">
            <a:avLst/>
          </a:prstGeom>
        </p:spPr>
      </p:pic>
      <p:sp>
        <p:nvSpPr>
          <p:cNvPr id="20" name="文本框 19"/>
          <p:cNvSpPr txBox="1"/>
          <p:nvPr/>
        </p:nvSpPr>
        <p:spPr>
          <a:xfrm>
            <a:off x="1185545" y="4004945"/>
            <a:ext cx="10351135" cy="1938020"/>
          </a:xfrm>
          <a:prstGeom prst="rect">
            <a:avLst/>
          </a:prstGeom>
          <a:noFill/>
        </p:spPr>
        <p:txBody>
          <a:bodyPr wrap="square" rtlCol="0" anchor="t">
            <a:spAutoFit/>
          </a:bodyPr>
          <a:p>
            <a:r>
              <a:rPr lang="zh-CN" altLang="en-US" sz="2000" b="1"/>
              <a:t>因此，通过上面的流程我们可以看出：即便初始信道矩阵不是互易的，我们仍然可以使用校正矩阵使信道矩阵变成互易的。并且这样做还有一个好处在于：在实际的无线通信中，信道矩阵</a:t>
            </a:r>
            <a:r>
              <a:rPr lang="en-US" altLang="zh-CN" sz="2000" b="1"/>
              <a:t>H</a:t>
            </a:r>
            <a:r>
              <a:rPr lang="en-US" altLang="zh-CN" sz="2000" b="1" baseline="-25000"/>
              <a:t>AB</a:t>
            </a:r>
            <a:r>
              <a:rPr lang="zh-CN" altLang="en-US" sz="2000" b="1"/>
              <a:t>和</a:t>
            </a:r>
            <a:r>
              <a:rPr lang="en-US" altLang="zh-CN" sz="2000" b="1"/>
              <a:t>H</a:t>
            </a:r>
            <a:r>
              <a:rPr lang="en-US" altLang="zh-CN" sz="2000" b="1" baseline="-25000"/>
              <a:t>BA</a:t>
            </a:r>
            <a:r>
              <a:rPr lang="zh-CN" altLang="en-US" sz="2000" b="1"/>
              <a:t>的时变性，其变化速度会很快。而我们的校准矩阵通过表达式来看，由于射频收发链路信道变化速度很慢或者说时变可以忽略不计，因此我们的校准矩阵变化很慢。这样做，可以避免我们在设置好校准矩阵之后还要不断针对变化的信道进行对其进行调节，大大简化了我们</a:t>
            </a:r>
            <a:r>
              <a:rPr lang="zh-CN" altLang="en-US" sz="2000" b="1"/>
              <a:t>的使用</a:t>
            </a:r>
            <a:r>
              <a:rPr lang="zh-CN" altLang="en-US" sz="2000" b="1"/>
              <a:t>流程。</a:t>
            </a:r>
            <a:endParaRPr lang="zh-CN" altLang="en-US" sz="2000" b="1"/>
          </a:p>
        </p:txBody>
      </p:sp>
      <p:sp>
        <p:nvSpPr>
          <p:cNvPr id="21" name="文本框 20"/>
          <p:cNvSpPr txBox="1"/>
          <p:nvPr/>
        </p:nvSpPr>
        <p:spPr>
          <a:xfrm>
            <a:off x="1185545" y="3216275"/>
            <a:ext cx="8647430" cy="706755"/>
          </a:xfrm>
          <a:prstGeom prst="rect">
            <a:avLst/>
          </a:prstGeom>
          <a:noFill/>
        </p:spPr>
        <p:txBody>
          <a:bodyPr wrap="square" rtlCol="0">
            <a:spAutoFit/>
          </a:bodyPr>
          <a:p>
            <a:r>
              <a:rPr lang="zh-CN" altLang="en-US" sz="2000" b="1"/>
              <a:t>至此，我们就可以看到，通过使用校正矩阵，我们把原本不是互易的信道变成了相应的等效的互易信道</a:t>
            </a:r>
            <a:endParaRPr lang="zh-CN" altLang="en-US" sz="2000" b="1"/>
          </a:p>
        </p:txBody>
      </p:sp>
    </p:spTree>
  </p:cSld>
  <p:clrMapOvr>
    <a:overrideClrMapping bg1="lt1" tx1="dk1" bg2="lt2" tx2="dk2" accent1="accent1" accent2="accent2" accent3="accent3" accent4="accent4" accent5="accent5" accent6="accent6" hlink="hlink" folHlink="folHlink"/>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r="30105"/>
          <a:stretch>
            <a:fillRect/>
          </a:stretch>
        </p:blipFill>
        <p:spPr>
          <a:xfrm>
            <a:off x="9120505" y="5661025"/>
            <a:ext cx="3002997" cy="885825"/>
          </a:xfrm>
          <a:prstGeom prst="rect">
            <a:avLst/>
          </a:prstGeom>
        </p:spPr>
      </p:pic>
      <p:cxnSp>
        <p:nvCxnSpPr>
          <p:cNvPr id="4" name="直接连接符 3"/>
          <p:cNvCxnSpPr/>
          <p:nvPr/>
        </p:nvCxnSpPr>
        <p:spPr>
          <a:xfrm flipV="1">
            <a:off x="1343565" y="66010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359785" y="260350"/>
            <a:ext cx="8300720" cy="1198880"/>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The feedback mechanism for CSI matrix</a:t>
            </a:r>
            <a:endParaRPr lang="en-US" altLang="zh-CN" sz="2400" b="1" dirty="0">
              <a:latin typeface="Times New Roman" panose="02020603050405020304" pitchFamily="18" charset="0"/>
              <a:cs typeface="Times New Roman" panose="02020603050405020304" pitchFamily="18" charset="0"/>
              <a:sym typeface="+mn-ea"/>
            </a:endParaRPr>
          </a:p>
          <a:p>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6" name="文本框 5"/>
          <p:cNvSpPr txBox="1"/>
          <p:nvPr/>
        </p:nvSpPr>
        <p:spPr>
          <a:xfrm>
            <a:off x="1199515" y="664845"/>
            <a:ext cx="10160635" cy="1322070"/>
          </a:xfrm>
          <a:prstGeom prst="rect">
            <a:avLst/>
          </a:prstGeom>
          <a:noFill/>
        </p:spPr>
        <p:txBody>
          <a:bodyPr wrap="square" rtlCol="0">
            <a:spAutoFit/>
          </a:bodyPr>
          <a:p>
            <a:r>
              <a:rPr lang="en-US" altLang="zh-CN" sz="2000" b="1"/>
              <a:t>Part 1</a:t>
            </a:r>
            <a:r>
              <a:rPr lang="zh-CN" altLang="en-US" sz="2000" b="1"/>
              <a:t>：</a:t>
            </a:r>
            <a:r>
              <a:rPr lang="zh-CN" altLang="en-US" sz="2000" b="1">
                <a:sym typeface="+mn-ea"/>
              </a:rPr>
              <a:t>Implicit feedback mechanism</a:t>
            </a:r>
            <a:endParaRPr lang="zh-CN" altLang="en-US" sz="2000" b="1">
              <a:sym typeface="+mn-ea"/>
            </a:endParaRPr>
          </a:p>
          <a:p>
            <a:endParaRPr lang="zh-CN" altLang="en-US" sz="2000" b="1"/>
          </a:p>
          <a:p>
            <a:r>
              <a:rPr lang="zh-CN" altLang="en-US" sz="2000" b="1"/>
              <a:t>最后，我们再概括一下整个校验矩阵的获取</a:t>
            </a:r>
            <a:r>
              <a:rPr lang="zh-CN" altLang="en-US" sz="2000" b="1"/>
              <a:t>流程：</a:t>
            </a:r>
            <a:endParaRPr lang="zh-CN" altLang="en-US" sz="2000" b="1"/>
          </a:p>
          <a:p>
            <a:r>
              <a:rPr lang="en-US" altLang="zh-CN" sz="2000" b="1"/>
              <a:t>        </a:t>
            </a:r>
            <a:endParaRPr lang="zh-CN" altLang="en-US" sz="2000" b="1"/>
          </a:p>
        </p:txBody>
      </p:sp>
      <mc:AlternateContent xmlns:mc="http://schemas.openxmlformats.org/markup-compatibility/2006">
        <mc:Choice xmlns:a14="http://schemas.microsoft.com/office/drawing/2010/main" Requires="a14">
          <p:sp>
            <p:nvSpPr>
              <p:cNvPr id="7" name="文本框 6"/>
              <p:cNvSpPr txBox="1"/>
              <p:nvPr/>
            </p:nvSpPr>
            <p:spPr>
              <a:xfrm>
                <a:off x="767715" y="1916430"/>
                <a:ext cx="11103610" cy="4049395"/>
              </a:xfrm>
              <a:prstGeom prst="rect">
                <a:avLst/>
              </a:prstGeom>
              <a:noFill/>
            </p:spPr>
            <p:txBody>
              <a:bodyPr wrap="square" rtlCol="0" anchor="t">
                <a:spAutoFit/>
              </a:bodyPr>
              <a:p>
                <a:pPr marL="0" lvl="1"/>
                <a:r>
                  <a:rPr lang="zh-CN" altLang="en-US" sz="2000" b="1">
                    <a:sym typeface="+mn-ea"/>
                  </a:rPr>
                  <a:t>1.A向B</a:t>
                </a:r>
                <a:r>
                  <a:rPr lang="zh-CN" altLang="en-US" sz="2000" b="1"/>
                  <a:t>发送sounding PPDU探测帧，B收到以后计算</a:t>
                </a:r>
                <a:r>
                  <a:rPr lang="zh-CN" altLang="en-US" sz="2000" b="1">
                    <a:sym typeface="+mn-ea"/>
                  </a:rPr>
                  <a:t>信道矩阵</a:t>
                </a:r>
                <a14:m>
                  <m:oMath xmlns:m="http://schemas.openxmlformats.org/officeDocument/2006/math">
                    <m:sSub>
                      <m:sSubPr>
                        <m:ctrlPr>
                          <a:rPr lang="en-US" altLang="zh-CN" i="1"/>
                        </m:ctrlPr>
                      </m:sSubPr>
                      <m:e>
                        <m:acc>
                          <m:accPr>
                            <m:chr m:val="̃"/>
                            <m:ctrlPr>
                              <a:rPr lang="en-US" altLang="zh-CN" i="1"/>
                            </m:ctrlPr>
                          </m:accPr>
                          <m:e>
                            <m:r>
                              <a:rPr lang="en-US" altLang="zh-CN" i="1">
                                <a:latin typeface="Cambria Math" panose="02040503050406030204" charset="0"/>
                              </a:rPr>
                              <m:t>𝐻</m:t>
                            </m:r>
                          </m:e>
                        </m:acc>
                      </m:e>
                      <m:sub>
                        <m:r>
                          <a:rPr lang="en-US" altLang="zh-CN" i="1">
                            <a:latin typeface="Cambria Math" panose="02040503050406030204" charset="0"/>
                          </a:rPr>
                          <m:t>𝐴𝐵</m:t>
                        </m:r>
                        <m:r>
                          <a:rPr lang="en-US" altLang="zh-CN" i="1">
                            <a:latin typeface="Cambria Math" panose="02040503050406030204" charset="0"/>
                          </a:rPr>
                          <m:t>,</m:t>
                        </m:r>
                        <m:r>
                          <a:rPr lang="en-US" altLang="zh-CN" i="1">
                            <a:latin typeface="Cambria Math" panose="02040503050406030204" charset="0"/>
                          </a:rPr>
                          <m:t>𝑘</m:t>
                        </m:r>
                      </m:sub>
                    </m:sSub>
                  </m:oMath>
                </a14:m>
                <a:endParaRPr lang="en-US" altLang="zh-CN" i="1">
                  <a:latin typeface="Cambria Math" panose="02040503050406030204" charset="0"/>
                </a:endParaRPr>
              </a:p>
              <a:p>
                <a:pPr marL="0" lvl="1"/>
                <a:endParaRPr lang="en-US" altLang="zh-CN" i="1">
                  <a:latin typeface="Cambria Math" panose="02040503050406030204" charset="0"/>
                </a:endParaRPr>
              </a:p>
              <a:p>
                <a:pPr marL="0" lvl="1"/>
                <a:r>
                  <a:rPr lang="zh-CN" altLang="en-US" sz="2000" b="1"/>
                  <a:t>2.B向A发送sounding PPDU探测帧，A收到以后计算信道矩阵</a:t>
                </a:r>
                <a14:m>
                  <m:oMath xmlns:m="http://schemas.openxmlformats.org/officeDocument/2006/math">
                    <m:sSub>
                      <m:sSubPr>
                        <m:ctrlPr>
                          <a:rPr lang="en-US" altLang="zh-CN" sz="2000" i="1"/>
                        </m:ctrlPr>
                      </m:sSubPr>
                      <m:e>
                        <m:acc>
                          <m:accPr>
                            <m:chr m:val="̃"/>
                            <m:ctrlPr>
                              <a:rPr lang="en-US" altLang="zh-CN" sz="2000" i="1"/>
                            </m:ctrlPr>
                          </m:accPr>
                          <m:e>
                            <m:r>
                              <a:rPr lang="en-US" altLang="zh-CN" sz="2000" i="1">
                                <a:latin typeface="Cambria Math" panose="02040503050406030204" charset="0"/>
                              </a:rPr>
                              <m:t>𝐻</m:t>
                            </m:r>
                          </m:e>
                        </m:acc>
                      </m:e>
                      <m:sub>
                        <m:r>
                          <a:rPr lang="en-US" altLang="zh-CN" sz="2000" i="1">
                            <a:latin typeface="Cambria Math" panose="02040503050406030204" charset="0"/>
                          </a:rPr>
                          <m:t>𝐵𝐴</m:t>
                        </m:r>
                        <m:r>
                          <a:rPr lang="en-US" altLang="zh-CN" sz="2000" i="1">
                            <a:latin typeface="Cambria Math" panose="02040503050406030204" charset="0"/>
                          </a:rPr>
                          <m:t>,</m:t>
                        </m:r>
                        <m:r>
                          <a:rPr lang="en-US" altLang="zh-CN" sz="2000" i="1">
                            <a:latin typeface="Cambria Math" panose="02040503050406030204" charset="0"/>
                          </a:rPr>
                          <m:t>𝑘</m:t>
                        </m:r>
                      </m:sub>
                    </m:sSub>
                  </m:oMath>
                </a14:m>
                <a:endParaRPr lang="en-US" altLang="zh-CN" sz="2000" i="1">
                  <a:latin typeface="Cambria Math" panose="02040503050406030204" charset="0"/>
                </a:endParaRPr>
              </a:p>
              <a:p>
                <a:pPr marL="0" lvl="1"/>
                <a:endParaRPr lang="en-US" altLang="zh-CN" sz="2000" i="1">
                  <a:latin typeface="Cambria Math" panose="02040503050406030204" charset="0"/>
                </a:endParaRPr>
              </a:p>
              <a:p>
                <a:pPr marL="0" lvl="1"/>
                <a:r>
                  <a:rPr lang="en-US" altLang="zh-CN" sz="2000" b="1"/>
                  <a:t>3.B将</a:t>
                </a:r>
                <a14:m>
                  <m:oMath xmlns:m="http://schemas.openxmlformats.org/officeDocument/2006/math">
                    <m:sSub>
                      <m:sSubPr>
                        <m:ctrlPr>
                          <a:rPr lang="en-US" altLang="zh-CN" sz="2000" i="1"/>
                        </m:ctrlPr>
                      </m:sSubPr>
                      <m:e>
                        <m:acc>
                          <m:accPr>
                            <m:chr m:val="̃"/>
                            <m:ctrlPr>
                              <a:rPr lang="en-US" altLang="zh-CN" sz="2000" i="1"/>
                            </m:ctrlPr>
                          </m:accPr>
                          <m:e>
                            <m:r>
                              <a:rPr lang="en-US" altLang="zh-CN" sz="2000" i="1">
                                <a:latin typeface="Cambria Math" panose="02040503050406030204" charset="0"/>
                              </a:rPr>
                              <m:t>𝐻</m:t>
                            </m:r>
                          </m:e>
                        </m:acc>
                      </m:e>
                      <m:sub>
                        <m:r>
                          <a:rPr lang="en-US" altLang="zh-CN" sz="2000" i="1">
                            <a:latin typeface="Cambria Math" panose="02040503050406030204" charset="0"/>
                          </a:rPr>
                          <m:t>𝐴𝐵</m:t>
                        </m:r>
                        <m:r>
                          <a:rPr lang="en-US" altLang="zh-CN" sz="2000" i="1">
                            <a:latin typeface="Cambria Math" panose="02040503050406030204" charset="0"/>
                          </a:rPr>
                          <m:t>,</m:t>
                        </m:r>
                        <m:r>
                          <a:rPr lang="en-US" altLang="zh-CN" sz="2000" i="1">
                            <a:latin typeface="Cambria Math" panose="02040503050406030204" charset="0"/>
                          </a:rPr>
                          <m:t>𝑘</m:t>
                        </m:r>
                      </m:sub>
                    </m:sSub>
                  </m:oMath>
                </a14:m>
                <a:r>
                  <a:rPr lang="en-US" altLang="zh-CN" sz="2000" b="1"/>
                  <a:t>量化后传送给A</a:t>
                </a:r>
                <a:endParaRPr lang="en-US" altLang="zh-CN" sz="2000" b="1"/>
              </a:p>
              <a:p>
                <a:pPr marL="0" lvl="1"/>
                <a:endParaRPr lang="en-US" altLang="zh-CN" sz="2000" b="1"/>
              </a:p>
              <a:p>
                <a:pPr marL="0" lvl="0" indent="0">
                  <a:buNone/>
                </a:pPr>
                <a:r>
                  <a:rPr lang="en-US" altLang="zh-CN" sz="2000" b="1">
                    <a:solidFill>
                      <a:schemeClr val="tx1"/>
                    </a:solidFill>
                  </a:rPr>
                  <a:t>4.A根据B发过来的</a:t>
                </a:r>
                <a:r>
                  <a:rPr lang="en-US" altLang="zh-CN" sz="2000" dirty="0">
                    <a:ea typeface="微软雅黑" panose="020B0503020204020204" charset="-122"/>
                    <a:sym typeface="+mn-ea"/>
                  </a:rPr>
                  <a:t> </a:t>
                </a:r>
                <a14:m>
                  <m:oMath xmlns:m="http://schemas.openxmlformats.org/officeDocument/2006/math">
                    <m:sSub>
                      <m:sSubPr>
                        <m:ctrlPr>
                          <a:rPr lang="en-US" altLang="zh-CN" sz="2000" i="1"/>
                        </m:ctrlPr>
                      </m:sSubPr>
                      <m:e>
                        <m:acc>
                          <m:accPr>
                            <m:chr m:val="̃"/>
                            <m:ctrlPr>
                              <a:rPr lang="en-US" altLang="zh-CN" sz="2000" i="1"/>
                            </m:ctrlPr>
                          </m:accPr>
                          <m:e>
                            <m:r>
                              <a:rPr lang="en-US" altLang="zh-CN" sz="2000" i="1">
                                <a:latin typeface="Cambria Math" panose="02040503050406030204" charset="0"/>
                              </a:rPr>
                              <m:t>𝐻</m:t>
                            </m:r>
                          </m:e>
                        </m:acc>
                      </m:e>
                      <m:sub>
                        <m:r>
                          <a:rPr lang="en-US" altLang="zh-CN" sz="2000" i="1">
                            <a:latin typeface="Cambria Math" panose="02040503050406030204" charset="0"/>
                          </a:rPr>
                          <m:t>𝐴𝐵</m:t>
                        </m:r>
                        <m:r>
                          <a:rPr lang="en-US" altLang="zh-CN" sz="2000" i="1">
                            <a:latin typeface="Cambria Math" panose="02040503050406030204" charset="0"/>
                          </a:rPr>
                          <m:t>,</m:t>
                        </m:r>
                        <m:r>
                          <a:rPr lang="en-US" altLang="zh-CN" sz="2000" i="1">
                            <a:latin typeface="Cambria Math" panose="02040503050406030204" charset="0"/>
                          </a:rPr>
                          <m:t>𝑘</m:t>
                        </m:r>
                      </m:sub>
                    </m:sSub>
                  </m:oMath>
                </a14:m>
                <a:r>
                  <a:rPr lang="en-US" altLang="zh-CN" sz="2000" b="1"/>
                  <a:t>和自己的</a:t>
                </a:r>
                <a:r>
                  <a:rPr lang="en-US" altLang="zh-CN" sz="2000" dirty="0">
                    <a:ea typeface="微软雅黑" panose="020B0503020204020204" charset="-122"/>
                    <a:sym typeface="+mn-ea"/>
                  </a:rPr>
                  <a:t> </a:t>
                </a:r>
                <a14:m>
                  <m:oMath xmlns:m="http://schemas.openxmlformats.org/officeDocument/2006/math">
                    <m:sSub>
                      <m:sSubPr>
                        <m:ctrlPr>
                          <a:rPr lang="en-US" altLang="zh-CN" sz="2000" i="1"/>
                        </m:ctrlPr>
                      </m:sSubPr>
                      <m:e>
                        <m:acc>
                          <m:accPr>
                            <m:chr m:val="̃"/>
                            <m:ctrlPr>
                              <a:rPr lang="en-US" altLang="zh-CN" sz="2000" i="1"/>
                            </m:ctrlPr>
                          </m:accPr>
                          <m:e>
                            <m:r>
                              <a:rPr lang="en-US" altLang="zh-CN" sz="2000" i="1">
                                <a:latin typeface="Cambria Math" panose="02040503050406030204" charset="0"/>
                              </a:rPr>
                              <m:t>𝐻</m:t>
                            </m:r>
                          </m:e>
                        </m:acc>
                      </m:e>
                      <m:sub>
                        <m:r>
                          <a:rPr lang="en-US" altLang="zh-CN" sz="2000" i="1">
                            <a:latin typeface="Cambria Math" panose="02040503050406030204" charset="0"/>
                          </a:rPr>
                          <m:t>𝐵𝐴</m:t>
                        </m:r>
                        <m:r>
                          <a:rPr lang="en-US" altLang="zh-CN" sz="2000" i="1">
                            <a:latin typeface="Cambria Math" panose="02040503050406030204" charset="0"/>
                          </a:rPr>
                          <m:t>,</m:t>
                        </m:r>
                        <m:r>
                          <a:rPr lang="en-US" altLang="zh-CN" sz="2000" i="1">
                            <a:latin typeface="Cambria Math" panose="02040503050406030204" charset="0"/>
                          </a:rPr>
                          <m:t>𝑘</m:t>
                        </m:r>
                      </m:sub>
                    </m:sSub>
                  </m:oMath>
                </a14:m>
                <a:r>
                  <a:rPr lang="en-US" altLang="zh-CN" sz="2000" b="1"/>
                  <a:t>，计算出校准矩阵</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𝐾</m:t>
                        </m:r>
                      </m:e>
                      <m:sub>
                        <m:r>
                          <a:rPr lang="en-US" altLang="zh-CN" sz="2000" i="1">
                            <a:latin typeface="Cambria Math" panose="02040503050406030204" charset="0"/>
                            <a:cs typeface="Cambria Math" panose="02040503050406030204" charset="0"/>
                          </a:rPr>
                          <m:t>𝐴</m:t>
                        </m:r>
                        <m:r>
                          <a:rPr lang="en-US" altLang="zh-CN" sz="2000" i="1">
                            <a:latin typeface="Cambria Math" panose="02040503050406030204" charset="0"/>
                            <a:cs typeface="Cambria Math" panose="02040503050406030204" charset="0"/>
                          </a:rPr>
                          <m:t>, </m:t>
                        </m:r>
                        <m:r>
                          <a:rPr lang="en-US" altLang="zh-CN" sz="2000" i="1">
                            <a:latin typeface="Cambria Math" panose="02040503050406030204" charset="0"/>
                            <a:cs typeface="Cambria Math" panose="02040503050406030204" charset="0"/>
                          </a:rPr>
                          <m:t>𝐾</m:t>
                        </m:r>
                      </m:sub>
                    </m:sSub>
                  </m:oMath>
                </a14:m>
                <a:endParaRPr lang="en-US" altLang="zh-CN" sz="2000" b="1"/>
              </a:p>
              <a:p>
                <a:pPr marL="0" lvl="0" indent="0">
                  <a:buNone/>
                </a:pPr>
                <a:endParaRPr lang="en-US" altLang="zh-CN" sz="2000" b="1"/>
              </a:p>
              <a:p>
                <a:pPr marL="0" lvl="0" indent="0">
                  <a:buNone/>
                </a:pPr>
                <a:r>
                  <a:rPr lang="en-US" altLang="zh-CN" sz="2000" b="1"/>
                  <a:t>5.B如法炮制，计算出自己的校准矩阵</a:t>
                </a:r>
                <a14:m>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𝐾</m:t>
                        </m:r>
                      </m:e>
                      <m:sub>
                        <m:r>
                          <a:rPr lang="en-US" altLang="zh-CN" sz="2000" i="1">
                            <a:latin typeface="Cambria Math" panose="02040503050406030204" charset="0"/>
                            <a:cs typeface="Cambria Math" panose="02040503050406030204" charset="0"/>
                          </a:rPr>
                          <m:t>𝐵</m:t>
                        </m:r>
                        <m:r>
                          <a:rPr lang="en-US" altLang="zh-CN" sz="2000" i="1">
                            <a:latin typeface="Cambria Math" panose="02040503050406030204" charset="0"/>
                            <a:cs typeface="Cambria Math" panose="02040503050406030204" charset="0"/>
                          </a:rPr>
                          <m:t>, </m:t>
                        </m:r>
                        <m:r>
                          <a:rPr lang="en-US" altLang="zh-CN" sz="2000" i="1">
                            <a:latin typeface="Cambria Math" panose="02040503050406030204" charset="0"/>
                            <a:cs typeface="Cambria Math" panose="02040503050406030204" charset="0"/>
                          </a:rPr>
                          <m:t>𝐾</m:t>
                        </m:r>
                      </m:sub>
                    </m:sSub>
                  </m:oMath>
                </a14:m>
                <a:endParaRPr lang="en-US" altLang="zh-CN" sz="2000" i="1">
                  <a:latin typeface="Cambria Math" panose="02040503050406030204" charset="0"/>
                  <a:cs typeface="Cambria Math" panose="02040503050406030204" charset="0"/>
                </a:endParaRPr>
              </a:p>
              <a:p>
                <a:pPr marL="0" lvl="0" indent="0">
                  <a:buNone/>
                </a:pPr>
                <a:endParaRPr lang="en-US" altLang="zh-CN" sz="2000" b="1"/>
              </a:p>
              <a:p>
                <a:pPr marL="0" lvl="0" indent="0">
                  <a:buNone/>
                </a:pPr>
                <a:r>
                  <a:rPr lang="en-US" altLang="zh-CN" sz="2000" b="1"/>
                  <a:t>6.通过校准后，STA A和STA B之间不需要再交互信息，只通过接收的H矩阵</a:t>
                </a:r>
                <a:r>
                  <a:rPr lang="zh-CN" altLang="en-US" sz="2000" b="1"/>
                  <a:t>，即可计算出发射的</a:t>
                </a:r>
                <a:r>
                  <a:rPr lang="en-US" altLang="zh-CN" sz="2000" b="1"/>
                  <a:t>H</a:t>
                </a:r>
                <a:r>
                  <a:rPr lang="zh-CN" altLang="en-US" sz="2000" b="1"/>
                  <a:t>矩</a:t>
                </a:r>
                <a:r>
                  <a:rPr lang="en-US" altLang="zh-CN" sz="2000" b="1"/>
                  <a:t>        </a:t>
                </a:r>
                <a:r>
                  <a:rPr lang="zh-CN" altLang="en-US" sz="2000" b="1"/>
                  <a:t>阵，从而最终确定发射的预编码</a:t>
                </a:r>
                <a:r>
                  <a:rPr lang="zh-CN" altLang="en-US" sz="2000" b="1"/>
                  <a:t>矩阵</a:t>
                </a:r>
                <a:endParaRPr lang="zh-CN" altLang="en-US" sz="2000" b="1"/>
              </a:p>
            </p:txBody>
          </p:sp>
        </mc:Choice>
        <mc:Fallback>
          <p:sp>
            <p:nvSpPr>
              <p:cNvPr id="7" name="文本框 6"/>
              <p:cNvSpPr txBox="1">
                <a:spLocks noRot="1" noChangeAspect="1" noMove="1" noResize="1" noEditPoints="1" noAdjustHandles="1" noChangeArrowheads="1" noChangeShapeType="1" noTextEdit="1"/>
              </p:cNvSpPr>
              <p:nvPr/>
            </p:nvSpPr>
            <p:spPr>
              <a:xfrm>
                <a:off x="767715" y="1916430"/>
                <a:ext cx="11103610" cy="4049395"/>
              </a:xfrm>
              <a:prstGeom prst="rect">
                <a:avLst/>
              </a:prstGeom>
              <a:blipFill rotWithShape="1">
                <a:blip r:embed="rId2"/>
                <a:stretch>
                  <a:fillRect/>
                </a:stretch>
              </a:blipFill>
            </p:spPr>
            <p:txBody>
              <a:bodyPr/>
              <a:lstStyle/>
              <a:p>
                <a:r>
                  <a:rPr lang="zh-CN" altLang="en-US">
                    <a:noFill/>
                  </a:rPr>
                  <a:t> </a:t>
                </a:r>
              </a:p>
            </p:txBody>
          </p:sp>
        </mc:Fallback>
      </mc:AlternateContent>
    </p:spTree>
  </p:cSld>
  <p:clrMapOvr>
    <a:overrideClrMapping bg1="lt1" tx1="dk1" bg2="lt2" tx2="dk2" accent1="accent1" accent2="accent2" accent3="accent3" accent4="accent4" accent5="accent5" accent6="accent6" hlink="hlink" folHlink="folHlink"/>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343565" y="66010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359785" y="260350"/>
            <a:ext cx="8300720" cy="1198880"/>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The feedback mechanism for CSI matrix</a:t>
            </a:r>
            <a:endParaRPr lang="en-US" altLang="zh-CN" sz="2400" b="1" dirty="0">
              <a:latin typeface="Times New Roman" panose="02020603050405020304" pitchFamily="18" charset="0"/>
              <a:cs typeface="Times New Roman" panose="02020603050405020304" pitchFamily="18" charset="0"/>
              <a:sym typeface="+mn-ea"/>
            </a:endParaRPr>
          </a:p>
          <a:p>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mc:AlternateContent xmlns:mc="http://schemas.openxmlformats.org/markup-compatibility/2006">
        <mc:Choice xmlns:a14="http://schemas.microsoft.com/office/drawing/2010/main" Requires="a14">
          <p:sp>
            <p:nvSpPr>
              <p:cNvPr id="6" name="文本框 5"/>
              <p:cNvSpPr txBox="1"/>
              <p:nvPr/>
            </p:nvSpPr>
            <p:spPr>
              <a:xfrm>
                <a:off x="1199515" y="664845"/>
                <a:ext cx="10160635" cy="5599430"/>
              </a:xfrm>
              <a:prstGeom prst="rect">
                <a:avLst/>
              </a:prstGeom>
              <a:noFill/>
            </p:spPr>
            <p:txBody>
              <a:bodyPr wrap="square" rtlCol="0">
                <a:spAutoFit/>
              </a:bodyPr>
              <a:p>
                <a:r>
                  <a:rPr lang="en-US" altLang="zh-CN" sz="2000" b="1"/>
                  <a:t>Part 2</a:t>
                </a:r>
                <a:r>
                  <a:rPr lang="zh-CN" altLang="en-US" sz="2000" b="1"/>
                  <a:t>：</a:t>
                </a:r>
                <a:r>
                  <a:rPr lang="zh-CN" altLang="en-US" sz="2000" b="1">
                    <a:sym typeface="+mn-ea"/>
                  </a:rPr>
                  <a:t>Explicit</a:t>
                </a:r>
                <a:r>
                  <a:rPr lang="zh-CN" altLang="en-US" sz="2000" b="1">
                    <a:sym typeface="+mn-ea"/>
                  </a:rPr>
                  <a:t> feedback mechanism</a:t>
                </a:r>
                <a:endParaRPr lang="zh-CN" altLang="en-US" sz="2000" b="1">
                  <a:sym typeface="+mn-ea"/>
                </a:endParaRPr>
              </a:p>
              <a:p>
                <a:endParaRPr lang="zh-CN" altLang="en-US" sz="2000" b="1"/>
              </a:p>
              <a:p>
                <a:r>
                  <a:rPr lang="zh-CN" altLang="en-US" sz="2000" b="1"/>
                  <a:t>对于</a:t>
                </a:r>
                <a:r>
                  <a:rPr lang="en-US" altLang="zh-CN" sz="2000" b="1"/>
                  <a:t>CSI</a:t>
                </a:r>
                <a:r>
                  <a:rPr lang="zh-CN" altLang="en-US" sz="2000" b="1"/>
                  <a:t>的反馈</a:t>
                </a:r>
                <a:r>
                  <a:rPr lang="zh-CN" altLang="en-US" sz="2000" b="1"/>
                  <a:t>机制，显式反馈机制不同于隐式反馈机制。</a:t>
                </a:r>
                <a:endParaRPr lang="zh-CN" altLang="en-US" sz="2000" b="1"/>
              </a:p>
              <a:p>
                <a:r>
                  <a:rPr lang="zh-CN" altLang="en-US" sz="2000" b="1"/>
                  <a:t> </a:t>
                </a:r>
                <a:r>
                  <a:rPr lang="en-US" altLang="zh-CN" sz="2000" b="1"/>
                  <a:t>        CSI</a:t>
                </a:r>
                <a:r>
                  <a:rPr lang="zh-CN" altLang="en-US" sz="2000" b="1"/>
                  <a:t>矩阵的显式反馈总述</a:t>
                </a:r>
                <a:r>
                  <a:rPr lang="zh-CN" altLang="en-US" sz="2000" b="1"/>
                  <a:t>如下：</a:t>
                </a:r>
                <a:endParaRPr lang="zh-CN" altLang="en-US" sz="2000" b="1"/>
              </a:p>
              <a:p>
                <a:endParaRPr lang="zh-CN" altLang="en-US" sz="2000" b="1"/>
              </a:p>
              <a:p>
                <a:r>
                  <a:rPr lang="en-US" altLang="zh-CN" sz="2000" b="1"/>
                  <a:t>         </a:t>
                </a:r>
                <a:r>
                  <a:rPr lang="zh-CN" altLang="en-US" sz="2000" b="1"/>
                  <a:t>在显式波束形成中，为了使STA A向STA B发送波束成型相关的数据包，STA B自己测量了信道矩阵并直接显式</a:t>
                </a:r>
                <a:r>
                  <a:rPr lang="zh-CN" altLang="en-US" sz="2000" b="1"/>
                  <a:t>地发送给STA A有效信道矩阵</a:t>
                </a:r>
                <a14:m>
                  <m:oMath xmlns:m="http://schemas.openxmlformats.org/officeDocument/2006/math">
                    <m:sSub>
                      <m:sSubPr>
                        <m:ctrlPr>
                          <a:rPr lang="en-US" altLang="zh-CN" sz="2000" i="1">
                            <a:solidFill>
                              <a:srgbClr val="000000"/>
                            </a:solidFill>
                          </a:rPr>
                        </m:ctrlPr>
                      </m:sSubPr>
                      <m:e>
                        <m:r>
                          <a:rPr lang="en-US" altLang="zh-CN" sz="2000" i="1">
                            <a:solidFill>
                              <a:srgbClr val="000000"/>
                            </a:solidFill>
                            <a:latin typeface="Cambria Math" panose="02040503050406030204" charset="0"/>
                          </a:rPr>
                          <m:t>𝐻</m:t>
                        </m:r>
                      </m:e>
                      <m:sub>
                        <m:r>
                          <a:rPr lang="en-US" altLang="zh-CN" sz="2000" i="1">
                            <a:solidFill>
                              <a:srgbClr val="000000"/>
                            </a:solidFill>
                            <a:latin typeface="Cambria Math" panose="02040503050406030204" charset="0"/>
                          </a:rPr>
                          <m:t>𝑒𝑓𝑓</m:t>
                        </m:r>
                        <m:r>
                          <a:rPr lang="en-US" altLang="zh-CN" sz="2000" i="1">
                            <a:solidFill>
                              <a:srgbClr val="000000"/>
                            </a:solidFill>
                            <a:latin typeface="Cambria Math" panose="02040503050406030204" charset="0"/>
                          </a:rPr>
                          <m:t>,</m:t>
                        </m:r>
                        <m:r>
                          <a:rPr lang="en-US" altLang="zh-CN" sz="2000" i="1">
                            <a:solidFill>
                              <a:srgbClr val="000000"/>
                            </a:solidFill>
                            <a:latin typeface="Cambria Math" panose="02040503050406030204" charset="0"/>
                          </a:rPr>
                          <m:t>𝑘</m:t>
                        </m:r>
                      </m:sub>
                    </m:sSub>
                  </m:oMath>
                </a14:m>
                <a:r>
                  <a:rPr lang="zh-CN" altLang="en-US" sz="2000" b="1"/>
                  <a:t>，或波束形成反馈矩阵</a:t>
                </a:r>
                <a14:m>
                  <m:oMath xmlns:m="http://schemas.openxmlformats.org/officeDocument/2006/math">
                    <m:sSub>
                      <m:sSubPr>
                        <m:ctrlPr>
                          <a:rPr lang="en-US" altLang="zh-CN" sz="2000" i="1">
                            <a:solidFill>
                              <a:srgbClr val="000000"/>
                            </a:solidFill>
                          </a:rPr>
                        </m:ctrlPr>
                      </m:sSubPr>
                      <m:e>
                        <m:r>
                          <a:rPr lang="en-US" altLang="zh-CN" sz="2000" i="1">
                            <a:solidFill>
                              <a:srgbClr val="000000"/>
                            </a:solidFill>
                            <a:latin typeface="Cambria Math" panose="02040503050406030204" charset="0"/>
                          </a:rPr>
                          <m:t>𝑉</m:t>
                        </m:r>
                      </m:e>
                      <m:sub>
                        <m:r>
                          <a:rPr lang="en-US" altLang="zh-CN" sz="2000" i="1">
                            <a:solidFill>
                              <a:srgbClr val="000000"/>
                            </a:solidFill>
                            <a:latin typeface="Cambria Math" panose="02040503050406030204" charset="0"/>
                          </a:rPr>
                          <m:t>𝑘</m:t>
                        </m:r>
                      </m:sub>
                    </m:sSub>
                  </m:oMath>
                </a14:m>
                <a:endParaRPr lang="en-US" altLang="zh-CN" sz="2000" i="1">
                  <a:solidFill>
                    <a:srgbClr val="000000"/>
                  </a:solidFill>
                  <a:latin typeface="Cambria Math" panose="02040503050406030204" charset="0"/>
                </a:endParaRPr>
              </a:p>
              <a:p>
                <a:endParaRPr lang="en-US" altLang="zh-CN" sz="2000" b="1" i="1">
                  <a:solidFill>
                    <a:srgbClr val="000000"/>
                  </a:solidFill>
                  <a:latin typeface="Cambria Math" panose="02040503050406030204" charset="0"/>
                </a:endParaRPr>
              </a:p>
              <a:p>
                <a:r>
                  <a:rPr lang="en-US" altLang="zh-CN" sz="2000" b="1">
                    <a:solidFill>
                      <a:srgbClr val="000000"/>
                    </a:solidFill>
                    <a:latin typeface="Cambria Math" panose="02040503050406030204" charset="0"/>
                  </a:rPr>
                  <a:t>        </a:t>
                </a:r>
                <a:r>
                  <a:rPr lang="zh-CN" altLang="en-US" sz="2000" b="1">
                    <a:solidFill>
                      <a:srgbClr val="000000"/>
                    </a:solidFill>
                    <a:latin typeface="Cambria Math" panose="02040503050406030204" charset="0"/>
                  </a:rPr>
                  <a:t>对于</a:t>
                </a:r>
                <a:r>
                  <a:rPr lang="en-US" altLang="zh-CN" sz="2000" b="1">
                    <a:solidFill>
                      <a:srgbClr val="000000"/>
                    </a:solidFill>
                    <a:latin typeface="Cambria Math" panose="02040503050406030204" charset="0"/>
                  </a:rPr>
                  <a:t>STA A</a:t>
                </a:r>
                <a:r>
                  <a:rPr lang="zh-CN" altLang="en-US" sz="2000" b="1">
                    <a:solidFill>
                      <a:srgbClr val="000000"/>
                    </a:solidFill>
                    <a:latin typeface="Cambria Math" panose="02040503050406030204" charset="0"/>
                  </a:rPr>
                  <a:t>，我们很容易可以可以看到，其根据</a:t>
                </a:r>
                <a:r>
                  <a:rPr lang="en-US" altLang="zh-CN" sz="2000" b="1">
                    <a:solidFill>
                      <a:srgbClr val="000000"/>
                    </a:solidFill>
                    <a:latin typeface="Cambria Math" panose="02040503050406030204" charset="0"/>
                  </a:rPr>
                  <a:t>STA B</a:t>
                </a:r>
                <a:r>
                  <a:rPr lang="zh-CN" altLang="en-US" sz="2000" b="1">
                    <a:solidFill>
                      <a:srgbClr val="000000"/>
                    </a:solidFill>
                    <a:latin typeface="Cambria Math" panose="02040503050406030204" charset="0"/>
                  </a:rPr>
                  <a:t>发送的</a:t>
                </a:r>
                <a:r>
                  <a:rPr lang="en-US" altLang="zh-CN" sz="2000" b="1">
                    <a:solidFill>
                      <a:srgbClr val="000000"/>
                    </a:solidFill>
                    <a:latin typeface="Cambria Math" panose="02040503050406030204" charset="0"/>
                  </a:rPr>
                  <a:t>CSI</a:t>
                </a:r>
                <a:r>
                  <a:rPr lang="zh-CN" altLang="en-US" sz="2000" b="1">
                    <a:solidFill>
                      <a:srgbClr val="000000"/>
                    </a:solidFill>
                    <a:latin typeface="Cambria Math" panose="02040503050406030204" charset="0"/>
                  </a:rPr>
                  <a:t>信息来估计出</a:t>
                </a:r>
                <a:r>
                  <a:rPr lang="zh-CN" altLang="en-US" sz="2000" b="1">
                    <a:sym typeface="+mn-ea"/>
                  </a:rPr>
                  <a:t>有效信道</a:t>
                </a:r>
                <a:endParaRPr lang="zh-CN" altLang="en-US" sz="2000" b="1">
                  <a:sym typeface="+mn-ea"/>
                </a:endParaRPr>
              </a:p>
              <a:p>
                <a:pPr marL="0" lvl="0" indent="0">
                  <a:buNone/>
                </a:pPr>
                <a:r>
                  <a:rPr lang="zh-CN" altLang="en-US" sz="2000" b="1">
                    <a:solidFill>
                      <a:schemeClr val="tx1"/>
                    </a:solidFill>
                    <a:sym typeface="+mn-ea"/>
                  </a:rPr>
                  <a:t>阵</a:t>
                </a:r>
                <a14:m>
                  <m:oMath xmlns:m="http://schemas.openxmlformats.org/officeDocument/2006/math">
                    <m:sSub>
                      <m:sSubPr>
                        <m:ctrlPr>
                          <a:rPr lang="zh-CN" altLang="en-US" sz="2000" b="1">
                            <a:solidFill>
                              <a:srgbClr val="000000"/>
                            </a:solidFill>
                            <a:latin typeface="Cambria Math" panose="02040503050406030204" charset="0"/>
                          </a:rPr>
                        </m:ctrlPr>
                      </m:sSubPr>
                      <m:e>
                        <m:r>
                          <a:rPr lang="zh-CN" altLang="en-US" sz="2000" b="1">
                            <a:solidFill>
                              <a:srgbClr val="000000"/>
                            </a:solidFill>
                            <a:latin typeface="Cambria Math" panose="02040503050406030204" charset="0"/>
                          </a:rPr>
                          <m:t>𝐻</m:t>
                        </m:r>
                      </m:e>
                      <m:sub>
                        <m:r>
                          <a:rPr lang="zh-CN" altLang="en-US" sz="2000" b="1">
                            <a:solidFill>
                              <a:srgbClr val="000000"/>
                            </a:solidFill>
                            <a:latin typeface="Cambria Math" panose="02040503050406030204" charset="0"/>
                          </a:rPr>
                          <m:t>𝑒𝑓𝑓</m:t>
                        </m:r>
                        <m:r>
                          <a:rPr lang="zh-CN" altLang="en-US" sz="2000" b="1">
                            <a:solidFill>
                              <a:srgbClr val="000000"/>
                            </a:solidFill>
                            <a:latin typeface="Cambria Math" panose="02040503050406030204" charset="0"/>
                          </a:rPr>
                          <m:t>,</m:t>
                        </m:r>
                        <m:r>
                          <a:rPr lang="zh-CN" altLang="en-US" sz="2000" b="1">
                            <a:solidFill>
                              <a:srgbClr val="000000"/>
                            </a:solidFill>
                            <a:latin typeface="Cambria Math" panose="02040503050406030204" charset="0"/>
                          </a:rPr>
                          <m:t>𝑘</m:t>
                        </m:r>
                      </m:sub>
                    </m:sSub>
                  </m:oMath>
                </a14:m>
                <a:r>
                  <a:rPr lang="zh-CN" altLang="en-US" sz="2000" b="1">
                    <a:solidFill>
                      <a:srgbClr val="000000"/>
                    </a:solidFill>
                    <a:latin typeface="Cambria Math" panose="02040503050406030204" charset="0"/>
                  </a:rPr>
                  <a:t>有两种方法：</a:t>
                </a:r>
                <a:endParaRPr lang="en-US" altLang="zh-CN" sz="2000" b="1" i="1">
                  <a:solidFill>
                    <a:srgbClr val="000000"/>
                  </a:solidFill>
                  <a:latin typeface="Cambria Math" panose="02040503050406030204" charset="0"/>
                </a:endParaRPr>
              </a:p>
              <a:p>
                <a:endParaRPr lang="en-US" altLang="zh-CN" sz="2000" b="1" i="1">
                  <a:solidFill>
                    <a:srgbClr val="000000"/>
                  </a:solidFill>
                  <a:latin typeface="Cambria Math" panose="02040503050406030204" charset="0"/>
                </a:endParaRPr>
              </a:p>
              <a:p>
                <a:r>
                  <a:rPr lang="zh-CN" altLang="en-US" sz="2000" b="1">
                    <a:solidFill>
                      <a:srgbClr val="000000"/>
                    </a:solidFill>
                    <a:latin typeface="Cambria Math" panose="02040503050406030204" charset="0"/>
                  </a:rPr>
                  <a:t>1.如果STA B发送给</a:t>
                </a:r>
                <a:r>
                  <a:rPr lang="en-US" altLang="zh-CN" sz="2000" b="1">
                    <a:solidFill>
                      <a:srgbClr val="000000"/>
                    </a:solidFill>
                    <a:latin typeface="Cambria Math" panose="02040503050406030204" charset="0"/>
                  </a:rPr>
                  <a:t>STA A</a:t>
                </a:r>
                <a:r>
                  <a:rPr lang="zh-CN" altLang="en-US" sz="2000" b="1">
                    <a:solidFill>
                      <a:srgbClr val="000000"/>
                    </a:solidFill>
                    <a:latin typeface="Cambria Math" panose="02040503050406030204" charset="0"/>
                  </a:rPr>
                  <a:t>的是有效信道矩阵</a:t>
                </a:r>
                <a14:m>
                  <m:oMath xmlns:m="http://schemas.openxmlformats.org/officeDocument/2006/math">
                    <m:sSub>
                      <m:sSubPr>
                        <m:ctrlPr>
                          <a:rPr lang="en-US" altLang="zh-CN" sz="2000" i="1">
                            <a:solidFill>
                              <a:srgbClr val="000000"/>
                            </a:solidFill>
                          </a:rPr>
                        </m:ctrlPr>
                      </m:sSubPr>
                      <m:e>
                        <m:r>
                          <a:rPr lang="en-US" altLang="zh-CN" sz="2000" i="1">
                            <a:solidFill>
                              <a:srgbClr val="000000"/>
                            </a:solidFill>
                            <a:latin typeface="Cambria Math" panose="02040503050406030204" charset="0"/>
                          </a:rPr>
                          <m:t>𝐻</m:t>
                        </m:r>
                      </m:e>
                      <m:sub>
                        <m:r>
                          <a:rPr lang="en-US" altLang="zh-CN" sz="2000" i="1">
                            <a:solidFill>
                              <a:srgbClr val="000000"/>
                            </a:solidFill>
                            <a:latin typeface="Cambria Math" panose="02040503050406030204" charset="0"/>
                          </a:rPr>
                          <m:t>𝑒𝑓𝑓</m:t>
                        </m:r>
                        <m:r>
                          <a:rPr lang="en-US" altLang="zh-CN" sz="2000" i="1">
                            <a:solidFill>
                              <a:srgbClr val="000000"/>
                            </a:solidFill>
                            <a:latin typeface="Cambria Math" panose="02040503050406030204" charset="0"/>
                          </a:rPr>
                          <m:t>,</m:t>
                        </m:r>
                        <m:r>
                          <a:rPr lang="en-US" altLang="zh-CN" sz="2000" i="1">
                            <a:solidFill>
                              <a:srgbClr val="000000"/>
                            </a:solidFill>
                            <a:latin typeface="Cambria Math" panose="02040503050406030204" charset="0"/>
                          </a:rPr>
                          <m:t>𝑘</m:t>
                        </m:r>
                      </m:sub>
                    </m:sSub>
                    <m:r>
                      <a:rPr lang="en-US" altLang="zh-CN" sz="2000" i="1">
                        <a:solidFill>
                          <a:srgbClr val="000000"/>
                        </a:solidFill>
                        <a:latin typeface="Cambria Math" panose="02040503050406030204" charset="0"/>
                      </a:rPr>
                      <m:t> </m:t>
                    </m:r>
                  </m:oMath>
                </a14:m>
                <a:r>
                  <a:rPr lang="en-US" altLang="zh-CN" sz="2000" b="1">
                    <a:solidFill>
                      <a:srgbClr val="000000"/>
                    </a:solidFill>
                    <a:latin typeface="Cambria Math" panose="02040503050406030204" charset="0"/>
                  </a:rPr>
                  <a:t>,</a:t>
                </a:r>
                <a:r>
                  <a:rPr lang="zh-CN" altLang="en-US" sz="2000" b="1">
                    <a:solidFill>
                      <a:srgbClr val="000000"/>
                    </a:solidFill>
                    <a:latin typeface="Cambria Math" panose="02040503050406030204" charset="0"/>
                  </a:rPr>
                  <a:t>那么</a:t>
                </a:r>
                <a:r>
                  <a:rPr lang="en-US" altLang="zh-CN" sz="2000" b="1">
                    <a:solidFill>
                      <a:srgbClr val="000000"/>
                    </a:solidFill>
                    <a:latin typeface="Cambria Math" panose="02040503050406030204" charset="0"/>
                  </a:rPr>
                  <a:t>STA A </a:t>
                </a:r>
                <a:r>
                  <a:rPr lang="zh-CN" altLang="en-US" sz="2000" b="1">
                    <a:solidFill>
                      <a:srgbClr val="000000"/>
                    </a:solidFill>
                    <a:latin typeface="Cambria Math" panose="02040503050406030204" charset="0"/>
                  </a:rPr>
                  <a:t>可以直接接收到这个有效</a:t>
                </a:r>
                <a:endParaRPr lang="zh-CN" altLang="en-US" sz="2000" b="1">
                  <a:solidFill>
                    <a:srgbClr val="000000"/>
                  </a:solidFill>
                  <a:latin typeface="Cambria Math" panose="02040503050406030204" charset="0"/>
                </a:endParaRPr>
              </a:p>
              <a:p>
                <a:pPr marL="0" lvl="0" indent="0">
                  <a:buNone/>
                </a:pPr>
                <a:r>
                  <a:rPr lang="zh-CN" altLang="en-US" sz="2000" b="1">
                    <a:solidFill>
                      <a:srgbClr val="000000"/>
                    </a:solidFill>
                    <a:latin typeface="Cambria Math" panose="02040503050406030204" charset="0"/>
                  </a:rPr>
                  <a:t>信道矩阵并根据这个矩阵重新计算出新的预编码矩阵</a:t>
                </a:r>
                <a:r>
                  <a:rPr lang="en-US" altLang="zh-CN" sz="2000" dirty="0">
                    <a:ea typeface="微软雅黑" panose="020B0503020204020204" charset="-122"/>
                    <a:sym typeface="+mn-ea"/>
                  </a:rPr>
                  <a:t> </a:t>
                </a:r>
                <a14:m>
                  <m:oMath xmlns:m="http://schemas.openxmlformats.org/officeDocument/2006/math">
                    <m:sSub>
                      <m:sSubPr>
                        <m:ctrlPr>
                          <a:rPr lang="en-US" altLang="zh-CN" sz="2000" i="1"/>
                        </m:ctrlPr>
                      </m:sSubPr>
                      <m:e>
                        <m:r>
                          <a:rPr lang="en-US" altLang="zh-CN" sz="2000" i="1">
                            <a:latin typeface="Cambria Math" panose="02040503050406030204" charset="0"/>
                          </a:rPr>
                          <m:t>𝑄</m:t>
                        </m:r>
                      </m:e>
                      <m:sub>
                        <m:r>
                          <a:rPr lang="en-US" altLang="zh-CN" sz="2000" i="1">
                            <a:latin typeface="Cambria Math" panose="02040503050406030204" charset="0"/>
                          </a:rPr>
                          <m:t>𝑘</m:t>
                        </m:r>
                      </m:sub>
                    </m:sSub>
                  </m:oMath>
                </a14:m>
                <a:endParaRPr lang="en-US" altLang="zh-CN" sz="2000" i="1">
                  <a:latin typeface="Cambria Math" panose="02040503050406030204" charset="0"/>
                </a:endParaRPr>
              </a:p>
              <a:p>
                <a:pPr marL="0" lvl="0" indent="0">
                  <a:buNone/>
                </a:pPr>
                <a:endParaRPr lang="en-US" altLang="zh-CN" sz="2000" i="1">
                  <a:latin typeface="Cambria Math" panose="02040503050406030204" charset="0"/>
                </a:endParaRPr>
              </a:p>
              <a:p>
                <a:pPr marL="0" lvl="0" indent="0">
                  <a:buNone/>
                </a:pPr>
                <a:r>
                  <a:rPr lang="zh-CN" altLang="en-US" sz="2000" b="1">
                    <a:solidFill>
                      <a:srgbClr val="000000"/>
                    </a:solidFill>
                    <a:latin typeface="Cambria Math" panose="02040503050406030204" charset="0"/>
                    <a:sym typeface="+mn-ea"/>
                  </a:rPr>
                  <a:t>2.如果STA B发送给</a:t>
                </a:r>
                <a:r>
                  <a:rPr lang="en-US" altLang="zh-CN" sz="2000" b="1">
                    <a:solidFill>
                      <a:srgbClr val="000000"/>
                    </a:solidFill>
                    <a:latin typeface="Cambria Math" panose="02040503050406030204" charset="0"/>
                    <a:sym typeface="+mn-ea"/>
                  </a:rPr>
                  <a:t>STA A</a:t>
                </a:r>
                <a:r>
                  <a:rPr lang="zh-CN" altLang="en-US" sz="2000" b="1">
                    <a:solidFill>
                      <a:srgbClr val="000000"/>
                    </a:solidFill>
                    <a:latin typeface="Cambria Math" panose="02040503050406030204" charset="0"/>
                    <a:sym typeface="+mn-ea"/>
                  </a:rPr>
                  <a:t>的是</a:t>
                </a:r>
                <a:r>
                  <a:rPr lang="zh-CN" altLang="en-US" sz="2000" b="1">
                    <a:sym typeface="+mn-ea"/>
                  </a:rPr>
                  <a:t>波束形成</a:t>
                </a:r>
                <a:r>
                  <a:rPr lang="en-US" altLang="zh-CN" sz="2000" b="1">
                    <a:solidFill>
                      <a:srgbClr val="000000"/>
                    </a:solidFill>
                    <a:latin typeface="Cambria Math" panose="02040503050406030204" charset="0"/>
                    <a:sym typeface="+mn-ea"/>
                  </a:rPr>
                  <a:t>反馈矩阵</a:t>
                </a:r>
                <a14:m>
                  <m:oMath xmlns:m="http://schemas.openxmlformats.org/officeDocument/2006/math">
                    <m:sSub>
                      <m:sSubPr>
                        <m:ctrlPr>
                          <a:rPr lang="en-US" altLang="zh-CN" sz="2000" b="1">
                            <a:solidFill>
                              <a:srgbClr val="000000"/>
                            </a:solidFill>
                            <a:latin typeface="Cambria Math" panose="02040503050406030204" charset="0"/>
                          </a:rPr>
                        </m:ctrlPr>
                      </m:sSubPr>
                      <m:e>
                        <m:r>
                          <a:rPr lang="en-US" altLang="zh-CN" sz="2000" b="1">
                            <a:solidFill>
                              <a:srgbClr val="000000"/>
                            </a:solidFill>
                            <a:latin typeface="Cambria Math" panose="02040503050406030204" charset="0"/>
                          </a:rPr>
                          <m:t>𝑉</m:t>
                        </m:r>
                      </m:e>
                      <m:sub>
                        <m:r>
                          <a:rPr lang="en-US" altLang="zh-CN" sz="2000" b="1">
                            <a:solidFill>
                              <a:srgbClr val="000000"/>
                            </a:solidFill>
                            <a:latin typeface="Cambria Math" panose="02040503050406030204" charset="0"/>
                          </a:rPr>
                          <m:t>𝑘</m:t>
                        </m:r>
                      </m:sub>
                    </m:sSub>
                  </m:oMath>
                </a14:m>
                <a:r>
                  <a:rPr lang="en-US" altLang="zh-CN" sz="2000" b="1">
                    <a:solidFill>
                      <a:srgbClr val="000000"/>
                    </a:solidFill>
                    <a:latin typeface="Cambria Math" panose="02040503050406030204" charset="0"/>
                  </a:rPr>
                  <a:t>, </a:t>
                </a:r>
                <a:r>
                  <a:rPr lang="zh-CN" altLang="en-US" sz="2000" b="1">
                    <a:solidFill>
                      <a:srgbClr val="000000"/>
                    </a:solidFill>
                    <a:latin typeface="Cambria Math" panose="02040503050406030204" charset="0"/>
                  </a:rPr>
                  <a:t>那么此时</a:t>
                </a:r>
                <a:r>
                  <a:rPr lang="en-US" altLang="zh-CN" sz="2000" b="1">
                    <a:solidFill>
                      <a:srgbClr val="000000"/>
                    </a:solidFill>
                    <a:latin typeface="Cambria Math" panose="02040503050406030204" charset="0"/>
                    <a:sym typeface="+mn-ea"/>
                  </a:rPr>
                  <a:t>STA A </a:t>
                </a:r>
                <a:r>
                  <a:rPr lang="zh-CN" altLang="en-US" sz="2000" b="1">
                    <a:solidFill>
                      <a:srgbClr val="000000"/>
                    </a:solidFill>
                    <a:latin typeface="Cambria Math" panose="02040503050406030204" charset="0"/>
                    <a:sym typeface="+mn-ea"/>
                  </a:rPr>
                  <a:t>将会根据这个反馈矩</a:t>
                </a:r>
                <a:endParaRPr lang="zh-CN" altLang="en-US" sz="2000" b="1">
                  <a:solidFill>
                    <a:srgbClr val="000000"/>
                  </a:solidFill>
                  <a:latin typeface="Cambria Math" panose="02040503050406030204" charset="0"/>
                  <a:sym typeface="+mn-ea"/>
                </a:endParaRPr>
              </a:p>
              <a:p>
                <a:pPr marL="0" lvl="0" indent="0">
                  <a:buNone/>
                </a:pPr>
                <a:r>
                  <a:rPr lang="zh-CN" altLang="en-US" sz="2000" b="1">
                    <a:solidFill>
                      <a:srgbClr val="000000"/>
                    </a:solidFill>
                    <a:latin typeface="Cambria Math" panose="02040503050406030204" charset="0"/>
                    <a:sym typeface="+mn-ea"/>
                  </a:rPr>
                  <a:t>阵来更新一个方向矩阵</a:t>
                </a:r>
                <a:r>
                  <a:rPr lang="en-US" altLang="zh-CN" sz="2000" b="1">
                    <a:solidFill>
                      <a:srgbClr val="000000"/>
                    </a:solidFill>
                    <a:latin typeface="Cambria Math" panose="02040503050406030204" charset="0"/>
                    <a:sym typeface="+mn-ea"/>
                  </a:rPr>
                  <a:t> </a:t>
                </a:r>
                <a14:m>
                  <m:oMath xmlns:m="http://schemas.openxmlformats.org/officeDocument/2006/math">
                    <m:sSub>
                      <m:sSubPr>
                        <m:ctrlPr>
                          <a:rPr lang="en-US" altLang="zh-CN" sz="2000" b="1">
                            <a:solidFill>
                              <a:srgbClr val="000000"/>
                            </a:solidFill>
                            <a:latin typeface="Cambria Math" panose="02040503050406030204" charset="0"/>
                          </a:rPr>
                        </m:ctrlPr>
                      </m:sSubPr>
                      <m:e>
                        <m:r>
                          <a:rPr lang="en-US" altLang="zh-CN" sz="2000" b="1">
                            <a:solidFill>
                              <a:srgbClr val="000000"/>
                            </a:solidFill>
                            <a:latin typeface="Cambria Math" panose="02040503050406030204" charset="0"/>
                          </a:rPr>
                          <m:t>𝑄</m:t>
                        </m:r>
                      </m:e>
                      <m:sub>
                        <m:r>
                          <a:rPr lang="en-US" altLang="zh-CN" sz="2000" b="1">
                            <a:solidFill>
                              <a:srgbClr val="000000"/>
                            </a:solidFill>
                            <a:latin typeface="Cambria Math" panose="02040503050406030204" charset="0"/>
                          </a:rPr>
                          <m:t>𝑠𝑡𝑒𝑒𝑟</m:t>
                        </m:r>
                        <m:r>
                          <a:rPr lang="en-US" altLang="zh-CN" sz="2000" b="1">
                            <a:solidFill>
                              <a:srgbClr val="000000"/>
                            </a:solidFill>
                            <a:latin typeface="Cambria Math" panose="02040503050406030204" charset="0"/>
                          </a:rPr>
                          <m:t>,</m:t>
                        </m:r>
                        <m:r>
                          <a:rPr lang="en-US" altLang="zh-CN" sz="2000" b="1">
                            <a:solidFill>
                              <a:srgbClr val="000000"/>
                            </a:solidFill>
                            <a:latin typeface="Cambria Math" panose="02040503050406030204" charset="0"/>
                          </a:rPr>
                          <m:t>𝑘</m:t>
                        </m:r>
                      </m:sub>
                    </m:sSub>
                    <m:r>
                      <a:rPr lang="en-US" altLang="zh-CN" sz="2000" b="1">
                        <a:solidFill>
                          <a:srgbClr val="000000"/>
                        </a:solidFill>
                        <a:latin typeface="Cambria Math" panose="02040503050406030204" charset="0"/>
                      </a:rPr>
                      <m:t>=</m:t>
                    </m:r>
                    <m:sSub>
                      <m:sSubPr>
                        <m:ctrlPr>
                          <a:rPr lang="en-US" altLang="zh-CN" sz="2000" b="1">
                            <a:solidFill>
                              <a:srgbClr val="000000"/>
                            </a:solidFill>
                            <a:latin typeface="Cambria Math" panose="02040503050406030204" charset="0"/>
                          </a:rPr>
                        </m:ctrlPr>
                      </m:sSubPr>
                      <m:e>
                        <m:r>
                          <a:rPr lang="en-US" altLang="zh-CN" sz="2000" b="1">
                            <a:solidFill>
                              <a:srgbClr val="000000"/>
                            </a:solidFill>
                            <a:latin typeface="Cambria Math" panose="02040503050406030204" charset="0"/>
                          </a:rPr>
                          <m:t>𝑄</m:t>
                        </m:r>
                      </m:e>
                      <m:sub>
                        <m:r>
                          <a:rPr lang="en-US" altLang="zh-CN" sz="2000" b="1">
                            <a:solidFill>
                              <a:srgbClr val="000000"/>
                            </a:solidFill>
                            <a:latin typeface="Cambria Math" panose="02040503050406030204" charset="0"/>
                          </a:rPr>
                          <m:t>𝑘</m:t>
                        </m:r>
                      </m:sub>
                    </m:sSub>
                    <m:sSub>
                      <m:sSubPr>
                        <m:ctrlPr>
                          <a:rPr lang="en-US" altLang="zh-CN" sz="2000" b="1">
                            <a:solidFill>
                              <a:srgbClr val="000000"/>
                            </a:solidFill>
                            <a:latin typeface="Cambria Math" panose="02040503050406030204" charset="0"/>
                          </a:rPr>
                        </m:ctrlPr>
                      </m:sSubPr>
                      <m:e>
                        <m:r>
                          <a:rPr lang="en-US" altLang="zh-CN" sz="2000" b="1">
                            <a:solidFill>
                              <a:srgbClr val="000000"/>
                            </a:solidFill>
                            <a:latin typeface="Cambria Math" panose="02040503050406030204" charset="0"/>
                          </a:rPr>
                          <m:t>𝑉</m:t>
                        </m:r>
                      </m:e>
                      <m:sub>
                        <m:r>
                          <a:rPr lang="en-US" altLang="zh-CN" sz="2000" b="1">
                            <a:solidFill>
                              <a:srgbClr val="000000"/>
                            </a:solidFill>
                            <a:latin typeface="Cambria Math" panose="02040503050406030204" charset="0"/>
                          </a:rPr>
                          <m:t>𝑘</m:t>
                        </m:r>
                      </m:sub>
                    </m:sSub>
                  </m:oMath>
                </a14:m>
                <a:r>
                  <a:rPr lang="zh-CN" altLang="en-US" sz="2000">
                    <a:solidFill>
                      <a:srgbClr val="000000"/>
                    </a:solidFill>
                    <a:latin typeface="Cambria Math" panose="02040503050406030204" charset="0"/>
                  </a:rPr>
                  <a:t>。</a:t>
                </a:r>
                <a:r>
                  <a:rPr lang="zh-CN" altLang="en-US" sz="2000" b="1">
                    <a:solidFill>
                      <a:srgbClr val="000000"/>
                    </a:solidFill>
                    <a:latin typeface="Cambria Math" panose="02040503050406030204" charset="0"/>
                    <a:sym typeface="+mn-ea"/>
                  </a:rPr>
                  <a:t>之后，发射机</a:t>
                </a:r>
                <a:r>
                  <a:rPr lang="en-US" altLang="zh-CN" sz="2000" b="1">
                    <a:solidFill>
                      <a:srgbClr val="000000"/>
                    </a:solidFill>
                    <a:latin typeface="Cambria Math" panose="02040503050406030204" charset="0"/>
                    <a:sym typeface="+mn-ea"/>
                  </a:rPr>
                  <a:t>STA A </a:t>
                </a:r>
                <a:r>
                  <a:rPr lang="zh-CN" altLang="en-US" sz="2000" b="1">
                    <a:solidFill>
                      <a:srgbClr val="000000"/>
                    </a:solidFill>
                    <a:latin typeface="Cambria Math" panose="02040503050406030204" charset="0"/>
                    <a:sym typeface="+mn-ea"/>
                  </a:rPr>
                  <a:t>会利用这个方向矩阵来作为预编码矩阵 </a:t>
                </a:r>
                <a14:m>
                  <m:oMath xmlns:m="http://schemas.openxmlformats.org/officeDocument/2006/math">
                    <m:sSub>
                      <m:sSubPr>
                        <m:ctrlPr>
                          <a:rPr lang="zh-CN" altLang="en-US" sz="2000" b="1">
                            <a:solidFill>
                              <a:srgbClr val="000000"/>
                            </a:solidFill>
                            <a:latin typeface="Cambria Math" panose="02040503050406030204" charset="0"/>
                          </a:rPr>
                        </m:ctrlPr>
                      </m:sSubPr>
                      <m:e>
                        <m:r>
                          <a:rPr lang="zh-CN" altLang="en-US" sz="2000" b="1">
                            <a:solidFill>
                              <a:srgbClr val="000000"/>
                            </a:solidFill>
                            <a:latin typeface="Cambria Math" panose="02040503050406030204" charset="0"/>
                          </a:rPr>
                          <m:t>𝑄</m:t>
                        </m:r>
                      </m:e>
                      <m:sub>
                        <m:r>
                          <a:rPr lang="zh-CN" altLang="en-US" sz="2000" b="1">
                            <a:solidFill>
                              <a:srgbClr val="000000"/>
                            </a:solidFill>
                            <a:latin typeface="Cambria Math" panose="02040503050406030204" charset="0"/>
                          </a:rPr>
                          <m:t>𝑘</m:t>
                        </m:r>
                      </m:sub>
                    </m:sSub>
                  </m:oMath>
                </a14:m>
                <a:r>
                  <a:rPr lang="zh-CN" altLang="en-US" sz="2000" b="1">
                    <a:solidFill>
                      <a:srgbClr val="000000"/>
                    </a:solidFill>
                    <a:latin typeface="Cambria Math" panose="02040503050406030204" charset="0"/>
                  </a:rPr>
                  <a:t>的更新值进而更新发射端</a:t>
                </a:r>
                <a:r>
                  <a:rPr lang="en-US" altLang="zh-CN" sz="2000" b="1">
                    <a:solidFill>
                      <a:srgbClr val="000000"/>
                    </a:solidFill>
                    <a:latin typeface="Cambria Math" panose="02040503050406030204" charset="0"/>
                  </a:rPr>
                  <a:t>STA A</a:t>
                </a:r>
                <a:r>
                  <a:rPr lang="zh-CN" altLang="en-US" sz="2000" b="1">
                    <a:solidFill>
                      <a:srgbClr val="000000"/>
                    </a:solidFill>
                    <a:latin typeface="Cambria Math" panose="02040503050406030204" charset="0"/>
                  </a:rPr>
                  <a:t>的预编码矩阵</a:t>
                </a:r>
                <a14:m>
                  <m:oMath xmlns:m="http://schemas.openxmlformats.org/officeDocument/2006/math">
                    <m:sSub>
                      <m:sSubPr>
                        <m:ctrlPr>
                          <a:rPr lang="en-US" altLang="zh-CN" sz="2000" i="1"/>
                        </m:ctrlPr>
                      </m:sSubPr>
                      <m:e>
                        <m:r>
                          <a:rPr lang="en-US" altLang="zh-CN" sz="2000" i="1">
                            <a:latin typeface="Cambria Math" panose="02040503050406030204" charset="0"/>
                          </a:rPr>
                          <m:t>𝑄</m:t>
                        </m:r>
                      </m:e>
                      <m:sub>
                        <m:r>
                          <a:rPr lang="en-US" altLang="zh-CN" sz="2000" i="1">
                            <a:latin typeface="Cambria Math" panose="02040503050406030204" charset="0"/>
                          </a:rPr>
                          <m:t>𝑘</m:t>
                        </m:r>
                      </m:sub>
                    </m:sSub>
                  </m:oMath>
                </a14:m>
                <a:endParaRPr lang="zh-CN" altLang="en-US" sz="2000" b="1">
                  <a:solidFill>
                    <a:srgbClr val="000000"/>
                  </a:solidFill>
                  <a:latin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1199515" y="664845"/>
                <a:ext cx="10160635" cy="5599430"/>
              </a:xfrm>
              <a:prstGeom prst="rect">
                <a:avLst/>
              </a:prstGeom>
              <a:blipFill rotWithShape="1">
                <a:blip r:embed="rId1"/>
                <a:stretch>
                  <a:fillRect/>
                </a:stretch>
              </a:blipFill>
            </p:spPr>
            <p:txBody>
              <a:bodyPr/>
              <a:lstStyle/>
              <a:p>
                <a:r>
                  <a:rPr lang="zh-CN" altLang="en-US">
                    <a:noFill/>
                  </a:rPr>
                  <a:t> </a:t>
                </a:r>
              </a:p>
            </p:txBody>
          </p:sp>
        </mc:Fallback>
      </mc:AlternateContent>
    </p:spTree>
  </p:cSld>
  <p:clrMapOvr>
    <a:overrideClrMapping bg1="lt1" tx1="dk1" bg2="lt2" tx2="dk2" accent1="accent1" accent2="accent2" accent3="accent3" accent4="accent4" accent5="accent5" accent6="accent6" hlink="hlink" folHlink="folHlink"/>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343565" y="66010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359785" y="260350"/>
            <a:ext cx="8300720" cy="1198880"/>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The feedback mechanism for CSI matrix</a:t>
            </a:r>
            <a:endParaRPr lang="en-US" altLang="zh-CN" sz="2400" b="1" dirty="0">
              <a:latin typeface="Times New Roman" panose="02020603050405020304" pitchFamily="18" charset="0"/>
              <a:cs typeface="Times New Roman" panose="02020603050405020304" pitchFamily="18" charset="0"/>
              <a:sym typeface="+mn-ea"/>
            </a:endParaRPr>
          </a:p>
          <a:p>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6" name="文本框 5"/>
          <p:cNvSpPr txBox="1"/>
          <p:nvPr/>
        </p:nvSpPr>
        <p:spPr>
          <a:xfrm>
            <a:off x="1199515" y="664845"/>
            <a:ext cx="10160635" cy="1322070"/>
          </a:xfrm>
          <a:prstGeom prst="rect">
            <a:avLst/>
          </a:prstGeom>
          <a:noFill/>
        </p:spPr>
        <p:txBody>
          <a:bodyPr wrap="square" rtlCol="0">
            <a:spAutoFit/>
          </a:bodyPr>
          <a:p>
            <a:r>
              <a:rPr lang="en-US" altLang="zh-CN" sz="2000" b="1"/>
              <a:t>Part 2</a:t>
            </a:r>
            <a:r>
              <a:rPr lang="zh-CN" altLang="en-US" sz="2000" b="1"/>
              <a:t>：</a:t>
            </a:r>
            <a:r>
              <a:rPr lang="zh-CN" altLang="en-US" sz="2000" b="1">
                <a:sym typeface="+mn-ea"/>
              </a:rPr>
              <a:t>Explicit</a:t>
            </a:r>
            <a:r>
              <a:rPr lang="zh-CN" altLang="en-US" sz="2000" b="1">
                <a:sym typeface="+mn-ea"/>
              </a:rPr>
              <a:t> feedback mechanism</a:t>
            </a:r>
            <a:endParaRPr lang="zh-CN" altLang="en-US" sz="2000" b="1">
              <a:sym typeface="+mn-ea"/>
            </a:endParaRPr>
          </a:p>
          <a:p>
            <a:endParaRPr lang="zh-CN" altLang="en-US" sz="2000" b="1"/>
          </a:p>
          <a:p>
            <a:r>
              <a:rPr lang="en-US" altLang="zh-CN" sz="2000" b="1"/>
              <a:t>CSI</a:t>
            </a:r>
            <a:r>
              <a:rPr lang="zh-CN" altLang="en-US" sz="2000" b="1"/>
              <a:t>矩阵的显式反馈</a:t>
            </a:r>
            <a:r>
              <a:rPr lang="zh-CN" altLang="en-US" sz="2000" b="1"/>
              <a:t>机制：</a:t>
            </a:r>
            <a:endParaRPr lang="zh-CN" altLang="en-US" sz="2000" b="1"/>
          </a:p>
          <a:p>
            <a:r>
              <a:rPr lang="en-US" altLang="zh-CN" sz="2000" b="1"/>
              <a:t>       </a:t>
            </a:r>
            <a:endParaRPr lang="zh-CN" altLang="en-US" sz="2000" b="1">
              <a:solidFill>
                <a:srgbClr val="000000"/>
              </a:solidFill>
              <a:latin typeface="Cambria Math" panose="02040503050406030204" charset="0"/>
            </a:endParaRPr>
          </a:p>
        </p:txBody>
      </p:sp>
      <mc:AlternateContent xmlns:mc="http://schemas.openxmlformats.org/markup-compatibility/2006">
        <mc:Choice xmlns:a14="http://schemas.microsoft.com/office/drawing/2010/main" Requires="a14">
          <p:sp>
            <p:nvSpPr>
              <p:cNvPr id="3" name="文本框 2"/>
              <p:cNvSpPr txBox="1"/>
              <p:nvPr/>
            </p:nvSpPr>
            <p:spPr>
              <a:xfrm>
                <a:off x="1458595" y="1986915"/>
                <a:ext cx="9404350" cy="2944495"/>
              </a:xfrm>
              <a:prstGeom prst="rect">
                <a:avLst/>
              </a:prstGeom>
              <a:noFill/>
            </p:spPr>
            <p:txBody>
              <a:bodyPr wrap="square" rtlCol="0" anchor="t">
                <a:spAutoFit/>
              </a:bodyPr>
              <a:p>
                <a:r>
                  <a:rPr lang="en-US" altLang="zh-CN" sz="2000" b="1"/>
                  <a:t>        </a:t>
                </a:r>
                <a:r>
                  <a:rPr lang="zh-CN" altLang="en-US" sz="2000" b="1"/>
                  <a:t>具体的反馈机制表述我们也可以在</a:t>
                </a:r>
                <a:r>
                  <a:rPr lang="en-US" altLang="zh-CN" sz="2000" b="1"/>
                  <a:t>IEEE 802.11</a:t>
                </a:r>
                <a:r>
                  <a:rPr lang="zh-CN" altLang="en-US" sz="2000" b="1"/>
                  <a:t>的标准文档里面找到。简而言之，在CSI矩阵反馈中，发射端</a:t>
                </a:r>
                <a:r>
                  <a:rPr lang="en-US" altLang="zh-CN" sz="2000" b="1"/>
                  <a:t>STA A</a:t>
                </a:r>
                <a:r>
                  <a:rPr lang="zh-CN" altLang="en-US" sz="2000" b="1"/>
                  <a:t>的波束形成器从接收端</a:t>
                </a:r>
                <a:r>
                  <a:rPr lang="en-US" altLang="zh-CN" sz="2000" b="1"/>
                  <a:t>STA B</a:t>
                </a:r>
                <a:r>
                  <a:rPr lang="zh-CN" altLang="en-US" sz="2000" b="1"/>
                  <a:t>接收量化的MIMO信道</a:t>
                </a:r>
                <a:endParaRPr lang="zh-CN" altLang="en-US" sz="2000" b="1"/>
              </a:p>
              <a:p>
                <a:pPr marL="0" lvl="0" indent="0">
                  <a:buNone/>
                </a:pPr>
                <a:r>
                  <a:rPr lang="zh-CN" altLang="en-US" sz="2000" b="1">
                    <a:solidFill>
                      <a:schemeClr val="tx1"/>
                    </a:solidFill>
                  </a:rPr>
                  <a:t>矩阵</a:t>
                </a:r>
                <a14:m>
                  <m:oMath xmlns:m="http://schemas.openxmlformats.org/officeDocument/2006/math">
                    <m:sSub>
                      <m:sSubPr>
                        <m:ctrlPr>
                          <a:rPr lang="zh-CN" altLang="en-US" sz="2000" b="1">
                            <a:solidFill>
                              <a:srgbClr val="000000"/>
                            </a:solidFill>
                            <a:latin typeface="Cambria Math" panose="02040503050406030204" charset="0"/>
                          </a:rPr>
                        </m:ctrlPr>
                      </m:sSubPr>
                      <m:e>
                        <m:r>
                          <a:rPr lang="zh-CN" altLang="en-US" sz="2000" b="1">
                            <a:solidFill>
                              <a:srgbClr val="000000"/>
                            </a:solidFill>
                            <a:latin typeface="Cambria Math" panose="02040503050406030204" charset="0"/>
                          </a:rPr>
                          <m:t>𝐻</m:t>
                        </m:r>
                      </m:e>
                      <m:sub>
                        <m:r>
                          <a:rPr lang="zh-CN" altLang="en-US" sz="2000" b="1">
                            <a:solidFill>
                              <a:srgbClr val="000000"/>
                            </a:solidFill>
                            <a:latin typeface="Cambria Math" panose="02040503050406030204" charset="0"/>
                          </a:rPr>
                          <m:t>𝑒𝑓𝑓</m:t>
                        </m:r>
                      </m:sub>
                    </m:sSub>
                  </m:oMath>
                </a14:m>
                <a:r>
                  <a:rPr lang="zh-CN" altLang="en-US" sz="2000" b="1"/>
                  <a:t>。然后波束形成器可以使用该矩阵来计算一组发射方向矩阵</a:t>
                </a:r>
                <a:r>
                  <a:rPr lang="en-US" altLang="zh-CN" sz="2000" dirty="0">
                    <a:ea typeface="微软雅黑" panose="020B0503020204020204" charset="-122"/>
                    <a:sym typeface="+mn-ea"/>
                  </a:rPr>
                  <a:t> </a:t>
                </a:r>
                <a14:m>
                  <m:oMath xmlns:m="http://schemas.openxmlformats.org/officeDocument/2006/math">
                    <m:sSub>
                      <m:sSubPr>
                        <m:ctrlPr>
                          <a:rPr lang="en-US" altLang="zh-CN" sz="2000" i="1"/>
                        </m:ctrlPr>
                      </m:sSubPr>
                      <m:e>
                        <m:r>
                          <a:rPr lang="en-US" altLang="zh-CN" sz="2000" i="1">
                            <a:latin typeface="Cambria Math" panose="02040503050406030204" charset="0"/>
                          </a:rPr>
                          <m:t>𝑄</m:t>
                        </m:r>
                      </m:e>
                      <m:sub>
                        <m:r>
                          <a:rPr lang="en-US" altLang="zh-CN" sz="2000" i="1">
                            <a:latin typeface="Cambria Math" panose="02040503050406030204" charset="0"/>
                          </a:rPr>
                          <m:t>𝑘</m:t>
                        </m:r>
                      </m:sub>
                    </m:sSub>
                  </m:oMath>
                </a14:m>
                <a:r>
                  <a:rPr lang="zh-CN" altLang="en-US" sz="2000" b="1"/>
                  <a:t>。</a:t>
                </a:r>
                <a:endParaRPr lang="zh-CN" altLang="en-US" sz="2000" b="1"/>
              </a:p>
              <a:p>
                <a:pPr marL="0" lvl="0" indent="0">
                  <a:buNone/>
                </a:pPr>
                <a:r>
                  <a:rPr lang="en-US" altLang="zh-CN" sz="2000" b="1">
                    <a:solidFill>
                      <a:schemeClr val="tx1"/>
                    </a:solidFill>
                  </a:rPr>
                  <a:t>        </a:t>
                </a:r>
                <a:r>
                  <a:rPr lang="zh-CN" altLang="en-US" sz="2000" b="1">
                    <a:solidFill>
                      <a:schemeClr val="tx1"/>
                    </a:solidFill>
                  </a:rPr>
                  <a:t>CSI矩阵，也就是</a:t>
                </a:r>
                <a14:m>
                  <m:oMath xmlns:m="http://schemas.openxmlformats.org/officeDocument/2006/math">
                    <m:sSub>
                      <m:sSubPr>
                        <m:ctrlPr>
                          <a:rPr lang="zh-CN" altLang="en-US" sz="2000" b="1">
                            <a:solidFill>
                              <a:srgbClr val="000000"/>
                            </a:solidFill>
                            <a:latin typeface="Cambria Math" panose="02040503050406030204" charset="0"/>
                          </a:rPr>
                        </m:ctrlPr>
                      </m:sSubPr>
                      <m:e>
                        <m:r>
                          <a:rPr lang="zh-CN" altLang="en-US" sz="2000" b="1">
                            <a:solidFill>
                              <a:srgbClr val="000000"/>
                            </a:solidFill>
                            <a:latin typeface="Cambria Math" panose="02040503050406030204" charset="0"/>
                          </a:rPr>
                          <m:t>𝐻</m:t>
                        </m:r>
                      </m:e>
                      <m:sub>
                        <m:r>
                          <a:rPr lang="zh-CN" altLang="en-US" sz="2000" b="1">
                            <a:solidFill>
                              <a:srgbClr val="000000"/>
                            </a:solidFill>
                            <a:latin typeface="Cambria Math" panose="02040503050406030204" charset="0"/>
                          </a:rPr>
                          <m:t>𝑒𝑓𝑓</m:t>
                        </m:r>
                      </m:sub>
                    </m:sSub>
                  </m:oMath>
                </a14:m>
                <a:r>
                  <a:rPr lang="zh-CN" altLang="en-US" sz="2000" b="1">
                    <a:solidFill>
                      <a:schemeClr val="tx1"/>
                    </a:solidFill>
                  </a:rPr>
                  <a:t>应该从发射机空间映射器输入到接收机的FFT输出中确定同时，接收机</a:t>
                </a:r>
                <a:r>
                  <a:rPr lang="en-US" altLang="zh-CN" sz="2000" b="1">
                    <a:solidFill>
                      <a:schemeClr val="tx1"/>
                    </a:solidFill>
                  </a:rPr>
                  <a:t>STA B</a:t>
                </a:r>
                <a:r>
                  <a:rPr lang="zh-CN" altLang="en-US" sz="2000" b="1">
                    <a:solidFill>
                      <a:schemeClr val="tx1"/>
                    </a:solidFill>
                  </a:rPr>
                  <a:t>应将表19-10中的CSD从测量的信道矩阵中移除</a:t>
                </a:r>
                <a:r>
                  <a:rPr lang="en-US" altLang="zh-CN" sz="2000" b="1">
                    <a:solidFill>
                      <a:schemeClr val="tx1"/>
                    </a:solidFill>
                  </a:rPr>
                  <a:t>(</a:t>
                </a:r>
                <a:r>
                  <a:rPr lang="zh-CN" altLang="en-US" sz="2000" b="1">
                    <a:solidFill>
                      <a:schemeClr val="tx1"/>
                    </a:solidFill>
                  </a:rPr>
                  <a:t>表</a:t>
                </a:r>
                <a:r>
                  <a:rPr lang="en-US" altLang="zh-CN" sz="2000" b="1">
                    <a:solidFill>
                      <a:schemeClr val="tx1"/>
                    </a:solidFill>
                  </a:rPr>
                  <a:t>19-10</a:t>
                </a:r>
                <a:r>
                  <a:rPr lang="zh-CN" altLang="en-US" sz="2000" b="1">
                    <a:solidFill>
                      <a:schemeClr val="tx1"/>
                    </a:solidFill>
                  </a:rPr>
                  <a:t>见后面的</a:t>
                </a:r>
                <a:r>
                  <a:rPr lang="en-US" altLang="zh-CN" sz="2000" b="1">
                    <a:solidFill>
                      <a:schemeClr val="tx1"/>
                    </a:solidFill>
                  </a:rPr>
                  <a:t>ppt)</a:t>
                </a:r>
                <a:r>
                  <a:rPr lang="zh-CN" altLang="en-US" sz="2000" b="1">
                    <a:solidFill>
                      <a:schemeClr val="tx1"/>
                    </a:solidFill>
                  </a:rPr>
                  <a:t>。</a:t>
                </a:r>
                <a:endParaRPr lang="zh-CN" altLang="en-US" sz="2000" b="1">
                  <a:solidFill>
                    <a:schemeClr val="tx1"/>
                  </a:solidFill>
                </a:endParaRPr>
              </a:p>
              <a:p>
                <a:pPr marL="0" lvl="0" indent="0">
                  <a:buNone/>
                </a:pPr>
                <a:r>
                  <a:rPr lang="zh-CN" altLang="en-US" sz="2000" b="1">
                    <a:solidFill>
                      <a:schemeClr val="tx1"/>
                    </a:solidFill>
                  </a:rPr>
                  <a:t> </a:t>
                </a:r>
                <a:r>
                  <a:rPr lang="en-US" altLang="zh-CN" sz="2000" b="1">
                    <a:solidFill>
                      <a:schemeClr val="tx1"/>
                    </a:solidFill>
                  </a:rPr>
                  <a:t>      </a:t>
                </a:r>
                <a:r>
                  <a:rPr lang="zh-CN" altLang="en-US" sz="2000" b="1">
                    <a:solidFill>
                      <a:schemeClr val="tx1"/>
                    </a:solidFill>
                  </a:rPr>
                  <a:t>对矩阵</a:t>
                </a:r>
                <a:r>
                  <a:rPr lang="en-US" altLang="zh-CN" sz="2000" b="1">
                    <a:solidFill>
                      <a:schemeClr val="tx1"/>
                    </a:solidFill>
                  </a:rPr>
                  <a:t> </a:t>
                </a:r>
                <a14:m>
                  <m:oMath xmlns:m="http://schemas.openxmlformats.org/officeDocument/2006/math">
                    <m:sSub>
                      <m:sSubPr>
                        <m:ctrlPr>
                          <a:rPr lang="zh-CN" altLang="en-US" sz="2000" b="1">
                            <a:solidFill>
                              <a:srgbClr val="000000"/>
                            </a:solidFill>
                            <a:latin typeface="Cambria Math" panose="02040503050406030204" charset="0"/>
                          </a:rPr>
                        </m:ctrlPr>
                      </m:sSubPr>
                      <m:e>
                        <m:r>
                          <a:rPr lang="zh-CN" altLang="en-US" sz="2000" b="1">
                            <a:solidFill>
                              <a:srgbClr val="000000"/>
                            </a:solidFill>
                            <a:latin typeface="Cambria Math" panose="02040503050406030204" charset="0"/>
                          </a:rPr>
                          <m:t>𝐻</m:t>
                        </m:r>
                      </m:e>
                      <m:sub>
                        <m:r>
                          <a:rPr lang="zh-CN" altLang="en-US" sz="2000" b="1">
                            <a:solidFill>
                              <a:srgbClr val="000000"/>
                            </a:solidFill>
                            <a:latin typeface="Cambria Math" panose="02040503050406030204" charset="0"/>
                          </a:rPr>
                          <m:t>𝑒𝑓𝑓</m:t>
                        </m:r>
                      </m:sub>
                    </m:sSub>
                    <m:r>
                      <a:rPr lang="en-US" altLang="zh-CN" sz="2000">
                        <a:solidFill>
                          <a:srgbClr val="000000"/>
                        </a:solidFill>
                        <a:latin typeface="Cambria Math" panose="02040503050406030204" charset="0"/>
                      </a:rPr>
                      <m:t>(</m:t>
                    </m:r>
                    <m:r>
                      <m:rPr>
                        <m:sty m:val="p"/>
                      </m:rPr>
                      <a:rPr lang="en-US" altLang="zh-CN" sz="2000">
                        <a:solidFill>
                          <a:srgbClr val="000000"/>
                        </a:solidFill>
                        <a:latin typeface="Cambria Math" panose="02040503050406030204" charset="0"/>
                      </a:rPr>
                      <m:t>k</m:t>
                    </m:r>
                    <m:r>
                      <a:rPr lang="en-US" altLang="zh-CN" sz="2000">
                        <a:solidFill>
                          <a:srgbClr val="000000"/>
                        </a:solidFill>
                        <a:latin typeface="Cambria Math" panose="02040503050406030204" charset="0"/>
                      </a:rPr>
                      <m:t>)</m:t>
                    </m:r>
                  </m:oMath>
                </a14:m>
                <a:r>
                  <a:rPr lang="zh-CN" altLang="en-US" sz="2000" b="1">
                    <a:solidFill>
                      <a:schemeClr val="tx1"/>
                    </a:solidFill>
                  </a:rPr>
                  <a:t>(其中</a:t>
                </a:r>
                <a:r>
                  <a:rPr lang="en-US" altLang="zh-CN" sz="2000" b="1">
                    <a:solidFill>
                      <a:schemeClr val="tx1"/>
                    </a:solidFill>
                  </a:rPr>
                  <a:t>k</a:t>
                </a:r>
                <a:r>
                  <a:rPr lang="zh-CN" altLang="en-US" sz="2000" b="1">
                    <a:solidFill>
                      <a:schemeClr val="tx1"/>
                    </a:solidFill>
                  </a:rPr>
                  <a:t>是子载波的索引)进行编码，以便在发射机</a:t>
                </a:r>
                <a:r>
                  <a:rPr lang="en-US" altLang="zh-CN" sz="2000" b="1">
                    <a:solidFill>
                      <a:schemeClr val="tx1"/>
                    </a:solidFill>
                  </a:rPr>
                  <a:t>STA A</a:t>
                </a:r>
                <a:r>
                  <a:rPr lang="zh-CN" altLang="en-US" sz="2000" b="1">
                    <a:solidFill>
                      <a:schemeClr val="tx1"/>
                    </a:solidFill>
                  </a:rPr>
                  <a:t>使用</a:t>
                </a:r>
                <a:r>
                  <a:rPr lang="en-US" altLang="zh-CN" sz="2000" b="1">
                    <a:solidFill>
                      <a:schemeClr val="tx1"/>
                    </a:solidFill>
                  </a:rPr>
                  <a:t>CSI</a:t>
                </a:r>
                <a:r>
                  <a:rPr lang="zh-CN" altLang="en-US" sz="2000" b="1">
                    <a:solidFill>
                      <a:schemeClr val="tx1"/>
                    </a:solidFill>
                  </a:rPr>
                  <a:t>的解码过程来最优地重构矩阵。</a:t>
                </a:r>
                <a:r>
                  <a:rPr lang="en-US" altLang="zh-CN" sz="2000" b="1">
                    <a:solidFill>
                      <a:schemeClr val="tx1"/>
                    </a:solidFill>
                  </a:rPr>
                  <a:t>(</a:t>
                </a:r>
                <a:r>
                  <a:rPr lang="zh-CN" altLang="en-US" sz="2000" b="1">
                    <a:solidFill>
                      <a:schemeClr val="tx1"/>
                    </a:solidFill>
                  </a:rPr>
                  <a:t>当然这个解码的过程也可以在</a:t>
                </a:r>
                <a:r>
                  <a:rPr lang="en-US" altLang="zh-CN" sz="2000" b="1">
                    <a:solidFill>
                      <a:schemeClr val="tx1"/>
                    </a:solidFill>
                  </a:rPr>
                  <a:t>IEEE 802.11</a:t>
                </a:r>
                <a:r>
                  <a:rPr lang="zh-CN" altLang="en-US" sz="2000" b="1">
                    <a:solidFill>
                      <a:schemeClr val="tx1"/>
                    </a:solidFill>
                  </a:rPr>
                  <a:t>标准文档中查找到</a:t>
                </a:r>
                <a:r>
                  <a:rPr lang="en-US" altLang="zh-CN" sz="2000" b="1">
                    <a:solidFill>
                      <a:schemeClr val="tx1"/>
                    </a:solidFill>
                  </a:rPr>
                  <a:t>)</a:t>
                </a:r>
                <a:endParaRPr lang="en-US" altLang="zh-CN" sz="2000" b="1">
                  <a:solidFill>
                    <a:schemeClr val="tx1"/>
                  </a:solidFill>
                </a:endParaRPr>
              </a:p>
            </p:txBody>
          </p:sp>
        </mc:Choice>
        <mc:Fallback>
          <p:sp>
            <p:nvSpPr>
              <p:cNvPr id="3" name="文本框 2"/>
              <p:cNvSpPr txBox="1">
                <a:spLocks noRot="1" noChangeAspect="1" noMove="1" noResize="1" noEditPoints="1" noAdjustHandles="1" noChangeArrowheads="1" noChangeShapeType="1" noTextEdit="1"/>
              </p:cNvSpPr>
              <p:nvPr/>
            </p:nvSpPr>
            <p:spPr>
              <a:xfrm>
                <a:off x="1458595" y="1986915"/>
                <a:ext cx="9404350" cy="294449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overrideClrMapping bg1="lt1" tx1="dk1" bg2="lt2" tx2="dk2" accent1="accent1" accent2="accent2" accent3="accent3" accent4="accent4" accent5="accent5" accent6="accent6" hlink="hlink" folHlink="folHlink"/>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343565" y="66010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359785" y="260350"/>
            <a:ext cx="8300720" cy="1568450"/>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Noncompressed beamforming feedback matrix</a:t>
            </a:r>
            <a:endParaRPr lang="en-US" altLang="zh-CN" sz="2400" b="1" dirty="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sym typeface="+mn-ea"/>
            </a:endParaRPr>
          </a:p>
          <a:p>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mc:AlternateContent xmlns:mc="http://schemas.openxmlformats.org/markup-compatibility/2006">
        <mc:Choice xmlns:a14="http://schemas.microsoft.com/office/drawing/2010/main" Requires="a14">
          <p:sp>
            <p:nvSpPr>
              <p:cNvPr id="6" name="文本框 5"/>
              <p:cNvSpPr txBox="1"/>
              <p:nvPr/>
            </p:nvSpPr>
            <p:spPr>
              <a:xfrm>
                <a:off x="1185545" y="836295"/>
                <a:ext cx="10160635" cy="1938020"/>
              </a:xfrm>
              <a:prstGeom prst="rect">
                <a:avLst/>
              </a:prstGeom>
              <a:noFill/>
            </p:spPr>
            <p:txBody>
              <a:bodyPr wrap="square" rtlCol="0">
                <a:spAutoFit/>
              </a:bodyPr>
              <a:p>
                <a:r>
                  <a:rPr lang="zh-CN" altLang="en-US" sz="2000" b="1">
                    <a:solidFill>
                      <a:srgbClr val="000000"/>
                    </a:solidFill>
                    <a:latin typeface="Cambria Math" panose="02040503050406030204" charset="0"/>
                  </a:rPr>
                  <a:t>对于非压缩的波束成型反馈矩阵，我们通过查阅</a:t>
                </a:r>
                <a:r>
                  <a:rPr lang="en-US" altLang="zh-CN" sz="2000" b="1">
                    <a:solidFill>
                      <a:srgbClr val="000000"/>
                    </a:solidFill>
                    <a:latin typeface="Cambria Math" panose="02040503050406030204" charset="0"/>
                  </a:rPr>
                  <a:t>IEEE 802.11</a:t>
                </a:r>
                <a:r>
                  <a:rPr lang="zh-CN" altLang="en-US" sz="2000" b="1">
                    <a:solidFill>
                      <a:srgbClr val="000000"/>
                    </a:solidFill>
                    <a:latin typeface="Cambria Math" panose="02040503050406030204" charset="0"/>
                  </a:rPr>
                  <a:t>的标准文档可以</a:t>
                </a:r>
                <a:r>
                  <a:rPr lang="zh-CN" altLang="en-US" sz="2000" b="1">
                    <a:solidFill>
                      <a:srgbClr val="000000"/>
                    </a:solidFill>
                    <a:latin typeface="Cambria Math" panose="02040503050406030204" charset="0"/>
                  </a:rPr>
                  <a:t>看到：</a:t>
                </a:r>
                <a:endParaRPr lang="zh-CN" altLang="en-US" sz="2000" b="1">
                  <a:solidFill>
                    <a:srgbClr val="000000"/>
                  </a:solidFill>
                  <a:latin typeface="Cambria Math" panose="02040503050406030204" charset="0"/>
                </a:endParaRPr>
              </a:p>
              <a:p>
                <a:endParaRPr lang="zh-CN" altLang="en-US" sz="2000" b="1">
                  <a:solidFill>
                    <a:srgbClr val="000000"/>
                  </a:solidFill>
                  <a:latin typeface="Cambria Math" panose="02040503050406030204" charset="0"/>
                </a:endParaRPr>
              </a:p>
              <a:p>
                <a:r>
                  <a:rPr lang="en-US" altLang="zh-CN" sz="2000" b="1">
                    <a:solidFill>
                      <a:srgbClr val="000000"/>
                    </a:solidFill>
                    <a:latin typeface="Cambria Math" panose="02040503050406030204" charset="0"/>
                  </a:rPr>
                  <a:t>        </a:t>
                </a:r>
                <a:r>
                  <a:rPr lang="zh-CN" altLang="en-US" sz="2000" b="1">
                    <a:solidFill>
                      <a:srgbClr val="000000"/>
                    </a:solidFill>
                    <a:latin typeface="Cambria Math" panose="02040503050406030204" charset="0"/>
                  </a:rPr>
                  <a:t>接收端</a:t>
                </a:r>
                <a:r>
                  <a:rPr lang="en-US" altLang="zh-CN" sz="2000" b="1">
                    <a:solidFill>
                      <a:srgbClr val="000000"/>
                    </a:solidFill>
                    <a:latin typeface="Cambria Math" panose="02040503050406030204" charset="0"/>
                  </a:rPr>
                  <a:t>STA B</a:t>
                </a:r>
                <a:r>
                  <a:rPr lang="zh-CN" altLang="en-US" sz="2000" b="1">
                    <a:solidFill>
                      <a:srgbClr val="000000"/>
                    </a:solidFill>
                    <a:latin typeface="Cambria Math" panose="02040503050406030204" charset="0"/>
                  </a:rPr>
                  <a:t>在计算一组矩阵反馈给发射端</a:t>
                </a:r>
                <a:r>
                  <a:rPr lang="en-US" altLang="zh-CN" sz="2000" b="1">
                    <a:solidFill>
                      <a:srgbClr val="000000"/>
                    </a:solidFill>
                    <a:latin typeface="Cambria Math" panose="02040503050406030204" charset="0"/>
                  </a:rPr>
                  <a:t> STA A</a:t>
                </a:r>
                <a:r>
                  <a:rPr lang="zh-CN" altLang="en-US" sz="2000" b="1">
                    <a:solidFill>
                      <a:srgbClr val="000000"/>
                    </a:solidFill>
                    <a:latin typeface="Cambria Math" panose="02040503050406030204" charset="0"/>
                  </a:rPr>
                  <a:t>的波束形成器之前，先将表19-10中的时空流CSD从测量信道中去除。波束形成反馈矩阵</a:t>
                </a:r>
                <a14:m>
                  <m:oMath xmlns:m="http://schemas.openxmlformats.org/officeDocument/2006/math">
                    <m:r>
                      <a:rPr lang="en-US" altLang="zh-CN" sz="2000" i="1">
                        <a:latin typeface="Cambria Math" panose="02040503050406030204"/>
                      </a:rPr>
                      <m:t>𝑉</m:t>
                    </m:r>
                    <m:r>
                      <a:rPr lang="en-US" altLang="zh-CN" sz="2000" i="1">
                        <a:latin typeface="Cambria Math" panose="02040503050406030204"/>
                      </a:rPr>
                      <m:t>(</m:t>
                    </m:r>
                    <m:r>
                      <a:rPr lang="en-US" altLang="zh-CN" sz="2000" i="1">
                        <a:latin typeface="Cambria Math" panose="02040503050406030204"/>
                      </a:rPr>
                      <m:t>𝑘</m:t>
                    </m:r>
                    <m:r>
                      <a:rPr lang="en-US" altLang="zh-CN" sz="2000" i="1">
                        <a:latin typeface="Cambria Math" panose="02040503050406030204"/>
                      </a:rPr>
                      <m:t>)</m:t>
                    </m:r>
                  </m:oMath>
                </a14:m>
                <a:r>
                  <a:rPr lang="zh-CN" altLang="en-US" sz="2000" b="1">
                    <a:solidFill>
                      <a:srgbClr val="000000"/>
                    </a:solidFill>
                    <a:latin typeface="Cambria Math" panose="02040503050406030204" charset="0"/>
                  </a:rPr>
                  <a:t>按照9.4.1.29中规定的实部分量和虚</a:t>
                </a:r>
                <a:r>
                  <a:rPr lang="zh-CN" altLang="en-US" sz="2000" b="1">
                    <a:solidFill>
                      <a:srgbClr val="000000"/>
                    </a:solidFill>
                    <a:latin typeface="Cambria Math" panose="02040503050406030204" charset="0"/>
                  </a:rPr>
                  <a:t>部分量的顺序发送给</a:t>
                </a:r>
                <a:r>
                  <a:rPr lang="en-US" altLang="zh-CN" sz="2000" b="1">
                    <a:solidFill>
                      <a:srgbClr val="000000"/>
                    </a:solidFill>
                    <a:latin typeface="Cambria Math" panose="02040503050406030204" charset="0"/>
                  </a:rPr>
                  <a:t>STA A</a:t>
                </a:r>
                <a:r>
                  <a:rPr lang="zh-CN" altLang="en-US" sz="2000" b="1">
                    <a:solidFill>
                      <a:srgbClr val="000000"/>
                    </a:solidFill>
                    <a:latin typeface="Cambria Math" panose="02040503050406030204" charset="0"/>
                  </a:rPr>
                  <a:t>波束形成器。波束形成器可以使用这些矩阵来确定刚才提到</a:t>
                </a:r>
                <a:r>
                  <a:rPr lang="zh-CN" altLang="en-US" sz="2000" b="1">
                    <a:solidFill>
                      <a:srgbClr val="000000"/>
                    </a:solidFill>
                    <a:latin typeface="Cambria Math" panose="02040503050406030204" charset="0"/>
                  </a:rPr>
                  <a:t>的方向矩阵</a:t>
                </a:r>
                <a14:m>
                  <m:oMath xmlns:m="http://schemas.openxmlformats.org/officeDocument/2006/math">
                    <m:sSub>
                      <m:sSubPr>
                        <m:ctrlPr>
                          <a:rPr lang="en-US" altLang="zh-CN" sz="2000" i="1" smtClean="0">
                            <a:latin typeface="Cambria Math" panose="02040503050406030204"/>
                          </a:rPr>
                        </m:ctrlPr>
                      </m:sSubPr>
                      <m:e>
                        <m:r>
                          <a:rPr lang="en-US" altLang="zh-CN" sz="2000" b="0" i="1" smtClean="0">
                            <a:latin typeface="Cambria Math" panose="02040503050406030204"/>
                          </a:rPr>
                          <m:t>𝑄</m:t>
                        </m:r>
                      </m:e>
                      <m:sub>
                        <m:r>
                          <a:rPr lang="en-US" altLang="zh-CN" sz="2000" b="0" i="1" smtClean="0">
                            <a:latin typeface="Cambria Math" panose="02040503050406030204"/>
                          </a:rPr>
                          <m:t>𝑘</m:t>
                        </m:r>
                      </m:sub>
                    </m:sSub>
                  </m:oMath>
                </a14:m>
                <a:r>
                  <a:rPr lang="zh-CN" altLang="en-US" sz="2000" b="1">
                    <a:solidFill>
                      <a:srgbClr val="000000"/>
                    </a:solidFill>
                    <a:latin typeface="Cambria Math" panose="02040503050406030204" charset="0"/>
                  </a:rPr>
                  <a:t>。</a:t>
                </a:r>
                <a:endParaRPr lang="zh-CN" altLang="en-US" sz="2000" b="1">
                  <a:solidFill>
                    <a:srgbClr val="000000"/>
                  </a:solidFill>
                  <a:latin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1185545" y="836295"/>
                <a:ext cx="10160635" cy="1938020"/>
              </a:xfrm>
              <a:prstGeom prst="rect">
                <a:avLst/>
              </a:prstGeom>
              <a:blipFill rotWithShape="1">
                <a:blip r:embed="rId1"/>
                <a:stretch>
                  <a:fillRect/>
                </a:stretch>
              </a:blipFill>
            </p:spPr>
            <p:txBody>
              <a:bodyPr/>
              <a:lstStyle/>
              <a:p>
                <a:r>
                  <a:rPr lang="zh-CN" altLang="en-US">
                    <a:noFill/>
                  </a:rPr>
                  <a:t> </a:t>
                </a:r>
              </a:p>
            </p:txBody>
          </p:sp>
        </mc:Fallback>
      </mc:AlternateContent>
      <p:pic>
        <p:nvPicPr>
          <p:cNvPr id="3074" name="Picture 2"/>
          <p:cNvPicPr>
            <a:picLocks noChangeAspect="1" noChangeArrowheads="1"/>
          </p:cNvPicPr>
          <p:nvPr>
            <p:custDataLst>
              <p:tags r:id="rId2"/>
            </p:custDataLst>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6754" y="2924777"/>
            <a:ext cx="7438704" cy="2836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343565" y="66010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359785" y="260350"/>
            <a:ext cx="8300720" cy="1568450"/>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Noncompressed beamforming feedback matrix</a:t>
            </a:r>
            <a:endParaRPr lang="en-US" altLang="zh-CN" sz="2400" b="1" dirty="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sym typeface="+mn-ea"/>
            </a:endParaRPr>
          </a:p>
          <a:p>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mc:AlternateContent xmlns:mc="http://schemas.openxmlformats.org/markup-compatibility/2006">
        <mc:Choice xmlns:a14="http://schemas.microsoft.com/office/drawing/2010/main" Requires="a14">
          <p:sp>
            <p:nvSpPr>
              <p:cNvPr id="6" name="文本框 5"/>
              <p:cNvSpPr txBox="1"/>
              <p:nvPr/>
            </p:nvSpPr>
            <p:spPr>
              <a:xfrm>
                <a:off x="1185545" y="836295"/>
                <a:ext cx="10160635" cy="2682240"/>
              </a:xfrm>
              <a:prstGeom prst="rect">
                <a:avLst/>
              </a:prstGeom>
              <a:noFill/>
            </p:spPr>
            <p:txBody>
              <a:bodyPr wrap="square" rtlCol="0">
                <a:spAutoFit/>
              </a:bodyPr>
              <a:p>
                <a:r>
                  <a:rPr lang="zh-CN" altLang="en-US" sz="2000" b="1">
                    <a:solidFill>
                      <a:srgbClr val="000000"/>
                    </a:solidFill>
                    <a:latin typeface="Cambria Math" panose="02040503050406030204" charset="0"/>
                  </a:rPr>
                  <a:t>对于非压缩的波束成型反馈矩阵，我们通过查阅</a:t>
                </a:r>
                <a:r>
                  <a:rPr lang="en-US" altLang="zh-CN" sz="2000" b="1">
                    <a:solidFill>
                      <a:srgbClr val="000000"/>
                    </a:solidFill>
                    <a:latin typeface="Cambria Math" panose="02040503050406030204" charset="0"/>
                  </a:rPr>
                  <a:t>IEEE 802.11</a:t>
                </a:r>
                <a:r>
                  <a:rPr lang="zh-CN" altLang="en-US" sz="2000" b="1">
                    <a:solidFill>
                      <a:srgbClr val="000000"/>
                    </a:solidFill>
                    <a:latin typeface="Cambria Math" panose="02040503050406030204" charset="0"/>
                  </a:rPr>
                  <a:t>的标准文档可以</a:t>
                </a:r>
                <a:r>
                  <a:rPr lang="zh-CN" altLang="en-US" sz="2000" b="1">
                    <a:solidFill>
                      <a:srgbClr val="000000"/>
                    </a:solidFill>
                    <a:latin typeface="Cambria Math" panose="02040503050406030204" charset="0"/>
                  </a:rPr>
                  <a:t>看到：</a:t>
                </a:r>
                <a:endParaRPr lang="zh-CN" altLang="en-US" sz="2000" b="1">
                  <a:solidFill>
                    <a:srgbClr val="000000"/>
                  </a:solidFill>
                  <a:latin typeface="Cambria Math" panose="02040503050406030204" charset="0"/>
                </a:endParaRPr>
              </a:p>
              <a:p>
                <a:endParaRPr lang="zh-CN" altLang="en-US" sz="2000" b="1">
                  <a:solidFill>
                    <a:srgbClr val="000000"/>
                  </a:solidFill>
                  <a:latin typeface="Cambria Math" panose="02040503050406030204" charset="0"/>
                </a:endParaRPr>
              </a:p>
              <a:p>
                <a:r>
                  <a:rPr lang="en-US" altLang="zh-CN" sz="2000" b="1">
                    <a:solidFill>
                      <a:srgbClr val="000000"/>
                    </a:solidFill>
                    <a:latin typeface="Cambria Math" panose="02040503050406030204" charset="0"/>
                  </a:rPr>
                  <a:t>      </a:t>
                </a:r>
                <a:r>
                  <a:rPr lang="zh-CN" altLang="en-US" sz="2000" b="1">
                    <a:solidFill>
                      <a:srgbClr val="000000"/>
                    </a:solidFill>
                    <a:latin typeface="Cambria Math" panose="02040503050406030204" charset="0"/>
                  </a:rPr>
                  <a:t>发射端</a:t>
                </a:r>
                <a:r>
                  <a:rPr lang="en-US" altLang="zh-CN" sz="2000" b="1">
                    <a:solidFill>
                      <a:srgbClr val="000000"/>
                    </a:solidFill>
                    <a:latin typeface="Cambria Math" panose="02040503050406030204" charset="0"/>
                  </a:rPr>
                  <a:t>STA A</a:t>
                </a:r>
                <a:r>
                  <a:rPr lang="zh-CN" altLang="en-US" sz="2000" b="1">
                    <a:solidFill>
                      <a:srgbClr val="000000"/>
                    </a:solidFill>
                    <a:latin typeface="Cambria Math" panose="02040503050406030204" charset="0"/>
                  </a:rPr>
                  <a:t>对</a:t>
                </a:r>
                <a:r>
                  <a:rPr lang="en-US" altLang="zh-CN" sz="2000" b="1">
                    <a:solidFill>
                      <a:srgbClr val="000000"/>
                    </a:solidFill>
                    <a:latin typeface="Cambria Math" panose="02040503050406030204" charset="0"/>
                  </a:rPr>
                  <a:t>接收到的(特定子载波的)矩阵</a:t>
                </a:r>
                <a14:m>
                  <m:oMath xmlns:m="http://schemas.openxmlformats.org/officeDocument/2006/math">
                    <m:sSup>
                      <m:sSupPr>
                        <m:ctrlPr>
                          <a:rPr lang="en-US" altLang="zh-CN" sz="2000" i="1">
                            <a:latin typeface="+mn-ea"/>
                          </a:rPr>
                        </m:ctrlPr>
                      </m:sSupPr>
                      <m:e>
                        <m:r>
                          <a:rPr lang="en-US" altLang="zh-CN" sz="2000" i="1">
                            <a:latin typeface="+mn-ea"/>
                          </a:rPr>
                          <m:t>𝑉</m:t>
                        </m:r>
                      </m:e>
                      <m:sup>
                        <m:r>
                          <a:rPr lang="en-US" altLang="zh-CN" sz="2000" i="1">
                            <a:latin typeface="+mn-ea"/>
                          </a:rPr>
                          <m:t>𝑞</m:t>
                        </m:r>
                      </m:sup>
                    </m:sSup>
                    <m:r>
                      <a:rPr lang="en-US" altLang="zh-CN" sz="2000" i="1">
                        <a:latin typeface="+mn-ea"/>
                      </a:rPr>
                      <m:t>(</m:t>
                    </m:r>
                    <m:r>
                      <a:rPr lang="en-US" altLang="zh-CN" sz="2000" i="1">
                        <a:latin typeface="+mn-ea"/>
                      </a:rPr>
                      <m:t>𝑘</m:t>
                    </m:r>
                    <m:r>
                      <a:rPr lang="en-US" altLang="zh-CN" sz="2000" i="1">
                        <a:latin typeface="+mn-ea"/>
                      </a:rPr>
                      <m:t>)</m:t>
                    </m:r>
                  </m:oMath>
                </a14:m>
                <a:r>
                  <a:rPr lang="en-US" altLang="zh-CN" sz="2000" b="1">
                    <a:solidFill>
                      <a:srgbClr val="000000"/>
                    </a:solidFill>
                    <a:latin typeface="Cambria Math" panose="02040503050406030204" charset="0"/>
                  </a:rPr>
                  <a:t>解码如下:</a:t>
                </a:r>
                <a:endParaRPr lang="en-US" altLang="zh-CN" sz="2000" b="1">
                  <a:solidFill>
                    <a:srgbClr val="000000"/>
                  </a:solidFill>
                  <a:latin typeface="Cambria Math" panose="02040503050406030204" charset="0"/>
                </a:endParaRPr>
              </a:p>
              <a:p>
                <a:r>
                  <a:rPr lang="en-US" altLang="zh-CN" sz="2000" b="1">
                    <a:solidFill>
                      <a:srgbClr val="000000"/>
                    </a:solidFill>
                    <a:latin typeface="Cambria Math" panose="02040503050406030204" charset="0"/>
                  </a:rPr>
                  <a:t>     </a:t>
                </a:r>
                <a:endParaRPr lang="en-US" altLang="zh-CN" sz="2000" b="1">
                  <a:solidFill>
                    <a:srgbClr val="000000"/>
                  </a:solidFill>
                  <a:latin typeface="Cambria Math" panose="02040503050406030204" charset="0"/>
                </a:endParaRPr>
              </a:p>
              <a:p>
                <a:pPr marL="0" lvl="0" indent="0">
                  <a:buNone/>
                </a:pPr>
                <a:r>
                  <a:rPr lang="en-US" altLang="zh-CN" sz="2000" b="1">
                    <a:solidFill>
                      <a:srgbClr val="000000"/>
                    </a:solidFill>
                    <a:latin typeface="Cambria Math" panose="02040503050406030204" charset="0"/>
                  </a:rPr>
                  <a:t>1.</a:t>
                </a:r>
                <a:r>
                  <a:rPr lang="zh-CN" altLang="en-US" sz="2000" b="1">
                    <a:solidFill>
                      <a:srgbClr val="000000"/>
                    </a:solidFill>
                    <a:latin typeface="Cambria Math" panose="02040503050406030204" charset="0"/>
                  </a:rPr>
                  <a:t>这个矩阵中的实部和虚部：</a:t>
                </a:r>
                <a14:m>
                  <m:oMath xmlns:m="http://schemas.openxmlformats.org/officeDocument/2006/math">
                    <m:sSubSup>
                      <m:sSubSupPr>
                        <m:ctrlPr>
                          <a:rPr lang="en-US" altLang="zh-CN" sz="2000" i="1">
                            <a:solidFill>
                              <a:prstClr val="black"/>
                            </a:solidFill>
                            <a:latin typeface="+mn-ea"/>
                            <a:cs typeface="Times New Roman" panose="02020603050405020304" pitchFamily="18" charset="0"/>
                          </a:rPr>
                        </m:ctrlPr>
                      </m:sSubSupPr>
                      <m:e>
                        <m:r>
                          <a:rPr lang="en-US" altLang="zh-CN" sz="2000" i="1">
                            <a:solidFill>
                              <a:prstClr val="black"/>
                            </a:solidFill>
                            <a:latin typeface="+mn-ea"/>
                            <a:cs typeface="Times New Roman" panose="02020603050405020304" pitchFamily="18" charset="0"/>
                          </a:rPr>
                          <m:t>𝑉</m:t>
                        </m:r>
                      </m:e>
                      <m:sub>
                        <m:r>
                          <a:rPr lang="en-US" altLang="zh-CN" sz="2000" i="1">
                            <a:solidFill>
                              <a:prstClr val="black"/>
                            </a:solidFill>
                            <a:latin typeface="+mn-ea"/>
                            <a:cs typeface="Times New Roman" panose="02020603050405020304" pitchFamily="18" charset="0"/>
                          </a:rPr>
                          <m:t>𝑚</m:t>
                        </m:r>
                        <m:r>
                          <a:rPr lang="en-US" altLang="zh-CN" sz="2000" i="1">
                            <a:solidFill>
                              <a:prstClr val="black"/>
                            </a:solidFill>
                            <a:latin typeface="+mn-ea"/>
                            <a:cs typeface="Times New Roman" panose="02020603050405020304" pitchFamily="18" charset="0"/>
                          </a:rPr>
                          <m:t>,</m:t>
                        </m:r>
                        <m:r>
                          <a:rPr lang="en-US" altLang="zh-CN" sz="2000" i="1">
                            <a:solidFill>
                              <a:prstClr val="black"/>
                            </a:solidFill>
                            <a:latin typeface="+mn-ea"/>
                            <a:cs typeface="Times New Roman" panose="02020603050405020304" pitchFamily="18" charset="0"/>
                          </a:rPr>
                          <m:t>𝑙</m:t>
                        </m:r>
                      </m:sub>
                      <m:sup>
                        <m:r>
                          <a:rPr lang="en-US" altLang="zh-CN" sz="2000" i="1">
                            <a:solidFill>
                              <a:prstClr val="black"/>
                            </a:solidFill>
                            <a:latin typeface="+mn-ea"/>
                            <a:cs typeface="Times New Roman" panose="02020603050405020304" pitchFamily="18" charset="0"/>
                          </a:rPr>
                          <m:t>𝑞</m:t>
                        </m:r>
                        <m:r>
                          <a:rPr lang="en-US" altLang="zh-CN" sz="2000" i="1">
                            <a:solidFill>
                              <a:prstClr val="black"/>
                            </a:solidFill>
                            <a:latin typeface="+mn-ea"/>
                            <a:cs typeface="Times New Roman" panose="02020603050405020304" pitchFamily="18" charset="0"/>
                          </a:rPr>
                          <m:t>,</m:t>
                        </m:r>
                        <m:r>
                          <a:rPr lang="en-US" altLang="zh-CN" sz="2000" i="1">
                            <a:solidFill>
                              <a:prstClr val="black"/>
                            </a:solidFill>
                            <a:latin typeface="+mn-ea"/>
                            <a:cs typeface="Times New Roman" panose="02020603050405020304" pitchFamily="18" charset="0"/>
                          </a:rPr>
                          <m:t>𝑅</m:t>
                        </m:r>
                      </m:sup>
                    </m:sSubSup>
                  </m:oMath>
                </a14:m>
                <a:r>
                  <a:rPr lang="en-US" altLang="zh-CN" sz="2000" dirty="0">
                    <a:solidFill>
                      <a:srgbClr val="000000"/>
                    </a:solidFill>
                    <a:latin typeface="+mn-ea"/>
                    <a:sym typeface="+mn-ea"/>
                  </a:rPr>
                  <a:t> </a:t>
                </a:r>
                <a:r>
                  <a:rPr lang="zh-CN" altLang="en-US" sz="2000" b="1">
                    <a:solidFill>
                      <a:srgbClr val="000000"/>
                    </a:solidFill>
                    <a:latin typeface="Cambria Math" panose="02040503050406030204" charset="0"/>
                    <a:sym typeface="+mn-ea"/>
                  </a:rPr>
                  <a:t>和</a:t>
                </a:r>
                <a:r>
                  <a:rPr lang="en-US" altLang="zh-CN" sz="2000" dirty="0">
                    <a:solidFill>
                      <a:srgbClr val="000000"/>
                    </a:solidFill>
                    <a:latin typeface="+mn-ea"/>
                    <a:sym typeface="+mn-ea"/>
                  </a:rPr>
                  <a:t>d </a:t>
                </a:r>
                <a14:m>
                  <m:oMath xmlns:m="http://schemas.openxmlformats.org/officeDocument/2006/math">
                    <m:sSubSup>
                      <m:sSubSupPr>
                        <m:ctrlPr>
                          <a:rPr lang="en-US" altLang="zh-CN" sz="2000" b="1">
                            <a:solidFill>
                              <a:srgbClr val="000000"/>
                            </a:solidFill>
                            <a:latin typeface="Cambria Math" panose="02040503050406030204" charset="0"/>
                          </a:rPr>
                        </m:ctrlPr>
                      </m:sSubSupPr>
                      <m:e>
                        <m:r>
                          <a:rPr lang="en-US" altLang="zh-CN" sz="2000" b="1">
                            <a:solidFill>
                              <a:srgbClr val="000000"/>
                            </a:solidFill>
                            <a:latin typeface="Cambria Math" panose="02040503050406030204" charset="0"/>
                          </a:rPr>
                          <m:t>𝑉</m:t>
                        </m:r>
                      </m:e>
                      <m:sub>
                        <m:r>
                          <a:rPr lang="en-US" altLang="zh-CN" sz="2000" b="1">
                            <a:solidFill>
                              <a:srgbClr val="000000"/>
                            </a:solidFill>
                            <a:latin typeface="Cambria Math" panose="02040503050406030204" charset="0"/>
                          </a:rPr>
                          <m:t>𝑚</m:t>
                        </m:r>
                        <m:r>
                          <a:rPr lang="en-US" altLang="zh-CN" sz="2000" b="1">
                            <a:solidFill>
                              <a:srgbClr val="000000"/>
                            </a:solidFill>
                            <a:latin typeface="Cambria Math" panose="02040503050406030204" charset="0"/>
                          </a:rPr>
                          <m:t>,</m:t>
                        </m:r>
                        <m:r>
                          <a:rPr lang="en-US" altLang="zh-CN" sz="2000" b="1">
                            <a:solidFill>
                              <a:srgbClr val="000000"/>
                            </a:solidFill>
                            <a:latin typeface="Cambria Math" panose="02040503050406030204" charset="0"/>
                          </a:rPr>
                          <m:t>𝑙</m:t>
                        </m:r>
                      </m:sub>
                      <m:sup>
                        <m:r>
                          <a:rPr lang="en-US" altLang="zh-CN" sz="2000" b="1">
                            <a:solidFill>
                              <a:srgbClr val="000000"/>
                            </a:solidFill>
                            <a:latin typeface="Cambria Math" panose="02040503050406030204" charset="0"/>
                          </a:rPr>
                          <m:t>𝑞</m:t>
                        </m:r>
                        <m:r>
                          <a:rPr lang="en-US" altLang="zh-CN" sz="2000" b="1">
                            <a:solidFill>
                              <a:srgbClr val="000000"/>
                            </a:solidFill>
                            <a:latin typeface="Cambria Math" panose="02040503050406030204" charset="0"/>
                          </a:rPr>
                          <m:t>,</m:t>
                        </m:r>
                        <m:r>
                          <a:rPr lang="en-US" altLang="zh-CN" sz="2000" b="1">
                            <a:solidFill>
                              <a:srgbClr val="000000"/>
                            </a:solidFill>
                            <a:latin typeface="Cambria Math" panose="02040503050406030204" charset="0"/>
                          </a:rPr>
                          <m:t>𝐼</m:t>
                        </m:r>
                      </m:sup>
                    </m:sSubSup>
                  </m:oMath>
                </a14:m>
                <a:r>
                  <a:rPr lang="en-US" altLang="zh-CN" sz="2000" b="1">
                    <a:solidFill>
                      <a:srgbClr val="000000"/>
                    </a:solidFill>
                    <a:latin typeface="Cambria Math" panose="02040503050406030204" charset="0"/>
                  </a:rPr>
                  <a:t>, </a:t>
                </a:r>
                <a:r>
                  <a:rPr lang="zh-CN" altLang="en-US" sz="2000" b="1">
                    <a:solidFill>
                      <a:srgbClr val="000000"/>
                    </a:solidFill>
                    <a:latin typeface="Cambria Math" panose="02040503050406030204" charset="0"/>
                  </a:rPr>
                  <a:t>会被解码为一对</a:t>
                </a:r>
                <a:r>
                  <a:rPr lang="zh-CN" altLang="en-US" sz="2000" b="1">
                    <a:solidFill>
                      <a:srgbClr val="000000"/>
                    </a:solidFill>
                    <a:latin typeface="Cambria Math" panose="02040503050406030204" charset="0"/>
                  </a:rPr>
                  <a:t>补数来构建复数。这</a:t>
                </a:r>
                <a:endParaRPr lang="zh-CN" altLang="en-US" sz="2000" b="1">
                  <a:solidFill>
                    <a:srgbClr val="000000"/>
                  </a:solidFill>
                  <a:latin typeface="Cambria Math" panose="02040503050406030204" charset="0"/>
                </a:endParaRPr>
              </a:p>
              <a:p>
                <a:pPr marL="0" lvl="0" indent="0">
                  <a:buNone/>
                </a:pPr>
                <a:r>
                  <a:rPr lang="zh-CN" altLang="en-US" sz="2000" b="1">
                    <a:solidFill>
                      <a:srgbClr val="000000"/>
                    </a:solidFill>
                    <a:latin typeface="Cambria Math" panose="02040503050406030204" charset="0"/>
                  </a:rPr>
                  <a:t>其中：</a:t>
                </a:r>
                <a:r>
                  <a:rPr lang="en-US" altLang="zh-CN" sz="2000" dirty="0">
                    <a:solidFill>
                      <a:prstClr val="black"/>
                    </a:solidFill>
                    <a:latin typeface="+mn-ea"/>
                    <a:cs typeface="Times New Roman" panose="02020603050405020304" pitchFamily="18" charset="0"/>
                    <a:sym typeface="+mn-ea"/>
                  </a:rPr>
                  <a:t> </a:t>
                </a:r>
                <a14:m>
                  <m:oMath xmlns:m="http://schemas.openxmlformats.org/officeDocument/2006/math">
                    <m:r>
                      <a:rPr lang="en-US" altLang="zh-CN" sz="2000" i="1">
                        <a:solidFill>
                          <a:prstClr val="black"/>
                        </a:solidFill>
                        <a:latin typeface="+mn-ea"/>
                        <a:cs typeface="Times New Roman" panose="02020603050405020304" pitchFamily="18" charset="0"/>
                      </a:rPr>
                      <m:t>1</m:t>
                    </m:r>
                    <m:r>
                      <a:rPr lang="en-US" altLang="zh-CN" sz="2000" i="1">
                        <a:solidFill>
                          <a:prstClr val="black"/>
                        </a:solidFill>
                        <a:latin typeface="+mn-ea"/>
                        <a:cs typeface="Times New Roman" panose="02020603050405020304" pitchFamily="18" charset="0"/>
                      </a:rPr>
                      <m:t>≤</m:t>
                    </m:r>
                    <m:r>
                      <a:rPr lang="en-US" altLang="zh-CN" sz="2000" i="1">
                        <a:solidFill>
                          <a:prstClr val="black"/>
                        </a:solidFill>
                        <a:latin typeface="+mn-ea"/>
                        <a:cs typeface="Times New Roman" panose="02020603050405020304" pitchFamily="18" charset="0"/>
                      </a:rPr>
                      <m:t>𝑚</m:t>
                    </m:r>
                    <m:r>
                      <a:rPr lang="en-US" altLang="zh-CN" sz="2000" i="1">
                        <a:solidFill>
                          <a:prstClr val="black"/>
                        </a:solidFill>
                        <a:latin typeface="+mn-ea"/>
                        <a:cs typeface="Times New Roman" panose="02020603050405020304" pitchFamily="18" charset="0"/>
                      </a:rPr>
                      <m:t>≤</m:t>
                    </m:r>
                    <m:sSub>
                      <m:sSubPr>
                        <m:ctrlPr>
                          <a:rPr lang="en-US" altLang="zh-CN" sz="2000" i="1">
                            <a:solidFill>
                              <a:prstClr val="black"/>
                            </a:solidFill>
                            <a:latin typeface="+mn-ea"/>
                            <a:cs typeface="Times New Roman" panose="02020603050405020304" pitchFamily="18" charset="0"/>
                          </a:rPr>
                        </m:ctrlPr>
                      </m:sSubPr>
                      <m:e>
                        <m:r>
                          <a:rPr lang="en-US" altLang="zh-CN" sz="2000" i="1">
                            <a:solidFill>
                              <a:prstClr val="black"/>
                            </a:solidFill>
                            <a:latin typeface="+mn-ea"/>
                            <a:cs typeface="Times New Roman" panose="02020603050405020304" pitchFamily="18" charset="0"/>
                          </a:rPr>
                          <m:t>𝑁</m:t>
                        </m:r>
                      </m:e>
                      <m:sub>
                        <m:r>
                          <a:rPr lang="en-US" altLang="zh-CN" sz="2000" i="1">
                            <a:solidFill>
                              <a:prstClr val="black"/>
                            </a:solidFill>
                            <a:latin typeface="+mn-ea"/>
                            <a:cs typeface="Times New Roman" panose="02020603050405020304" pitchFamily="18" charset="0"/>
                          </a:rPr>
                          <m:t>𝑟</m:t>
                        </m:r>
                      </m:sub>
                    </m:sSub>
                  </m:oMath>
                </a14:m>
                <a:r>
                  <a:rPr lang="en-US" altLang="zh-CN" sz="2000" dirty="0">
                    <a:solidFill>
                      <a:prstClr val="black"/>
                    </a:solidFill>
                    <a:latin typeface="+mn-ea"/>
                    <a:cs typeface="Times New Roman" panose="02020603050405020304" pitchFamily="18" charset="0"/>
                    <a:sym typeface="+mn-ea"/>
                  </a:rPr>
                  <a:t> </a:t>
                </a:r>
                <a:r>
                  <a:rPr lang="zh-CN" altLang="en-US" sz="2000" b="1">
                    <a:solidFill>
                      <a:srgbClr val="000000"/>
                    </a:solidFill>
                    <a:latin typeface="Cambria Math" panose="02040503050406030204" charset="0"/>
                    <a:sym typeface="+mn-ea"/>
                  </a:rPr>
                  <a:t>并且</a:t>
                </a:r>
                <a:r>
                  <a:rPr lang="en-US" altLang="zh-CN" sz="2000" dirty="0">
                    <a:solidFill>
                      <a:prstClr val="black"/>
                    </a:solidFill>
                    <a:latin typeface="+mn-ea"/>
                    <a:cs typeface="Times New Roman" panose="02020603050405020304" pitchFamily="18" charset="0"/>
                    <a:sym typeface="+mn-ea"/>
                  </a:rPr>
                  <a:t> </a:t>
                </a:r>
                <a14:m>
                  <m:oMath xmlns:m="http://schemas.openxmlformats.org/officeDocument/2006/math">
                    <m:r>
                      <a:rPr lang="en-US" altLang="zh-CN" sz="2000" i="1">
                        <a:solidFill>
                          <a:prstClr val="black"/>
                        </a:solidFill>
                        <a:latin typeface="+mn-ea"/>
                        <a:cs typeface="Times New Roman" panose="02020603050405020304" pitchFamily="18" charset="0"/>
                      </a:rPr>
                      <m:t>1</m:t>
                    </m:r>
                    <m:r>
                      <a:rPr lang="en-US" altLang="zh-CN" sz="2000" i="1">
                        <a:solidFill>
                          <a:prstClr val="black"/>
                        </a:solidFill>
                        <a:latin typeface="+mn-ea"/>
                        <a:cs typeface="Times New Roman" panose="02020603050405020304" pitchFamily="18" charset="0"/>
                      </a:rPr>
                      <m:t>≤</m:t>
                    </m:r>
                    <m:r>
                      <a:rPr lang="en-US" altLang="zh-CN" sz="2000" i="1">
                        <a:solidFill>
                          <a:prstClr val="black"/>
                        </a:solidFill>
                        <a:latin typeface="+mn-ea"/>
                        <a:cs typeface="Times New Roman" panose="02020603050405020304" pitchFamily="18" charset="0"/>
                      </a:rPr>
                      <m:t>𝑙</m:t>
                    </m:r>
                    <m:r>
                      <a:rPr lang="en-US" altLang="zh-CN" sz="2000" i="1">
                        <a:solidFill>
                          <a:prstClr val="black"/>
                        </a:solidFill>
                        <a:latin typeface="+mn-ea"/>
                        <a:cs typeface="Times New Roman" panose="02020603050405020304" pitchFamily="18" charset="0"/>
                      </a:rPr>
                      <m:t>≤</m:t>
                    </m:r>
                    <m:sSub>
                      <m:sSubPr>
                        <m:ctrlPr>
                          <a:rPr lang="en-US" altLang="zh-CN" sz="2000" i="1">
                            <a:solidFill>
                              <a:prstClr val="black"/>
                            </a:solidFill>
                            <a:latin typeface="+mn-ea"/>
                            <a:cs typeface="Times New Roman" panose="02020603050405020304" pitchFamily="18" charset="0"/>
                          </a:rPr>
                        </m:ctrlPr>
                      </m:sSubPr>
                      <m:e>
                        <m:r>
                          <a:rPr lang="en-US" altLang="zh-CN" sz="2000" i="1">
                            <a:solidFill>
                              <a:prstClr val="black"/>
                            </a:solidFill>
                            <a:latin typeface="+mn-ea"/>
                            <a:cs typeface="Times New Roman" panose="02020603050405020304" pitchFamily="18" charset="0"/>
                          </a:rPr>
                          <m:t>𝑁</m:t>
                        </m:r>
                      </m:e>
                      <m:sub>
                        <m:r>
                          <a:rPr lang="en-US" altLang="zh-CN" sz="2000" i="1">
                            <a:solidFill>
                              <a:prstClr val="black"/>
                            </a:solidFill>
                            <a:latin typeface="+mn-ea"/>
                            <a:cs typeface="Times New Roman" panose="02020603050405020304" pitchFamily="18" charset="0"/>
                          </a:rPr>
                          <m:t>𝑐</m:t>
                        </m:r>
                      </m:sub>
                    </m:sSub>
                  </m:oMath>
                </a14:m>
                <a:r>
                  <a:rPr lang="en-US" altLang="zh-CN" sz="2000" dirty="0">
                    <a:solidFill>
                      <a:srgbClr val="000000"/>
                    </a:solidFill>
                    <a:latin typeface="+mn-ea"/>
                    <a:sym typeface="+mn-ea"/>
                  </a:rPr>
                  <a:t>.</a:t>
                </a:r>
                <a:endParaRPr lang="en-US" altLang="zh-CN" sz="2000" dirty="0">
                  <a:solidFill>
                    <a:srgbClr val="000000"/>
                  </a:solidFill>
                  <a:latin typeface="+mn-ea"/>
                  <a:sym typeface="+mn-ea"/>
                </a:endParaRPr>
              </a:p>
              <a:p>
                <a:pPr marL="0" lvl="0" indent="0">
                  <a:buNone/>
                </a:pPr>
                <a:endParaRPr lang="en-US" altLang="zh-CN" sz="2000" dirty="0">
                  <a:solidFill>
                    <a:srgbClr val="000000"/>
                  </a:solidFill>
                  <a:latin typeface="+mn-ea"/>
                </a:endParaRPr>
              </a:p>
              <a:p>
                <a:pPr marL="0" lvl="0" indent="0">
                  <a:buNone/>
                </a:pPr>
                <a:endParaRPr lang="zh-CN" altLang="en-US" sz="2000" b="1">
                  <a:solidFill>
                    <a:srgbClr val="000000"/>
                  </a:solidFill>
                  <a:latin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1185545" y="836295"/>
                <a:ext cx="10160635" cy="2682240"/>
              </a:xfrm>
              <a:prstGeom prst="rect">
                <a:avLst/>
              </a:prstGeom>
              <a:blipFill rotWithShape="1">
                <a:blip r:embed="rId1"/>
                <a:stretch>
                  <a:fillRect/>
                </a:stretch>
              </a:blipFill>
            </p:spPr>
            <p:txBody>
              <a:bodyPr/>
              <a:lstStyle/>
              <a:p>
                <a:r>
                  <a:rPr lang="zh-CN" altLang="en-US">
                    <a:noFill/>
                  </a:rPr>
                  <a:t> </a:t>
                </a:r>
              </a:p>
            </p:txBody>
          </p:sp>
        </mc:Fallback>
      </mc:AlternateContent>
      <p:pic>
        <p:nvPicPr>
          <p:cNvPr id="3074" name="Picture 2"/>
          <p:cNvPicPr>
            <a:picLocks noChangeAspect="1" noChangeArrowheads="1"/>
          </p:cNvPicPr>
          <p:nvPr>
            <p:custDataLst>
              <p:tags r:id="rId2"/>
            </p:custDataLst>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6230" y="3212465"/>
            <a:ext cx="7438390" cy="3018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343565" y="66010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359785" y="260350"/>
            <a:ext cx="8300720" cy="1568450"/>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Noncompressed beamforming feedback matrix</a:t>
            </a:r>
            <a:endParaRPr lang="en-US" altLang="zh-CN" sz="2400" b="1" dirty="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sym typeface="+mn-ea"/>
            </a:endParaRPr>
          </a:p>
          <a:p>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mc:AlternateContent xmlns:mc="http://schemas.openxmlformats.org/markup-compatibility/2006">
        <mc:Choice xmlns:a14="http://schemas.microsoft.com/office/drawing/2010/main" Requires="a14">
          <p:sp>
            <p:nvSpPr>
              <p:cNvPr id="6" name="文本框 5"/>
              <p:cNvSpPr txBox="1"/>
              <p:nvPr/>
            </p:nvSpPr>
            <p:spPr>
              <a:xfrm>
                <a:off x="1185545" y="836295"/>
                <a:ext cx="10160635" cy="2404745"/>
              </a:xfrm>
              <a:prstGeom prst="rect">
                <a:avLst/>
              </a:prstGeom>
              <a:noFill/>
            </p:spPr>
            <p:txBody>
              <a:bodyPr wrap="square" rtlCol="0">
                <a:spAutoFit/>
              </a:bodyPr>
              <a:p>
                <a:r>
                  <a:rPr lang="zh-CN" altLang="en-US" sz="2000" b="1">
                    <a:solidFill>
                      <a:srgbClr val="000000"/>
                    </a:solidFill>
                    <a:latin typeface="Cambria Math" panose="02040503050406030204" charset="0"/>
                  </a:rPr>
                  <a:t>对于非压缩的波束成型反馈矩阵，我们通过查阅</a:t>
                </a:r>
                <a:r>
                  <a:rPr lang="en-US" altLang="zh-CN" sz="2000" b="1">
                    <a:solidFill>
                      <a:srgbClr val="000000"/>
                    </a:solidFill>
                    <a:latin typeface="Cambria Math" panose="02040503050406030204" charset="0"/>
                  </a:rPr>
                  <a:t>IEEE 802.11</a:t>
                </a:r>
                <a:r>
                  <a:rPr lang="zh-CN" altLang="en-US" sz="2000" b="1">
                    <a:solidFill>
                      <a:srgbClr val="000000"/>
                    </a:solidFill>
                    <a:latin typeface="Cambria Math" panose="02040503050406030204" charset="0"/>
                  </a:rPr>
                  <a:t>的标准文档可以</a:t>
                </a:r>
                <a:r>
                  <a:rPr lang="zh-CN" altLang="en-US" sz="2000" b="1">
                    <a:solidFill>
                      <a:srgbClr val="000000"/>
                    </a:solidFill>
                    <a:latin typeface="Cambria Math" panose="02040503050406030204" charset="0"/>
                  </a:rPr>
                  <a:t>看到：</a:t>
                </a:r>
                <a:endParaRPr lang="zh-CN" altLang="en-US" sz="2000" b="1">
                  <a:solidFill>
                    <a:srgbClr val="000000"/>
                  </a:solidFill>
                  <a:latin typeface="Cambria Math" panose="02040503050406030204" charset="0"/>
                </a:endParaRPr>
              </a:p>
              <a:p>
                <a:endParaRPr lang="zh-CN" altLang="en-US" sz="2000" b="1">
                  <a:solidFill>
                    <a:srgbClr val="000000"/>
                  </a:solidFill>
                  <a:latin typeface="Cambria Math" panose="02040503050406030204" charset="0"/>
                </a:endParaRPr>
              </a:p>
              <a:p>
                <a:r>
                  <a:rPr lang="en-US" altLang="zh-CN" sz="2000" b="1">
                    <a:solidFill>
                      <a:srgbClr val="000000"/>
                    </a:solidFill>
                    <a:latin typeface="Cambria Math" panose="02040503050406030204" charset="0"/>
                  </a:rPr>
                  <a:t>      </a:t>
                </a:r>
                <a:r>
                  <a:rPr lang="zh-CN" altLang="en-US" sz="2000" b="1">
                    <a:solidFill>
                      <a:srgbClr val="000000"/>
                    </a:solidFill>
                    <a:latin typeface="Cambria Math" panose="02040503050406030204" charset="0"/>
                  </a:rPr>
                  <a:t>发射端</a:t>
                </a:r>
                <a:r>
                  <a:rPr lang="en-US" altLang="zh-CN" sz="2000" b="1">
                    <a:solidFill>
                      <a:srgbClr val="000000"/>
                    </a:solidFill>
                    <a:latin typeface="Cambria Math" panose="02040503050406030204" charset="0"/>
                  </a:rPr>
                  <a:t>STA A</a:t>
                </a:r>
                <a:r>
                  <a:rPr lang="zh-CN" altLang="en-US" sz="2000" b="1">
                    <a:solidFill>
                      <a:srgbClr val="000000"/>
                    </a:solidFill>
                    <a:latin typeface="Cambria Math" panose="02040503050406030204" charset="0"/>
                  </a:rPr>
                  <a:t>对</a:t>
                </a:r>
                <a:r>
                  <a:rPr lang="en-US" altLang="zh-CN" sz="2000" b="1">
                    <a:solidFill>
                      <a:srgbClr val="000000"/>
                    </a:solidFill>
                    <a:latin typeface="Cambria Math" panose="02040503050406030204" charset="0"/>
                  </a:rPr>
                  <a:t>接收到的(特定子载波的)矩阵</a:t>
                </a:r>
                <a14:m>
                  <m:oMath xmlns:m="http://schemas.openxmlformats.org/officeDocument/2006/math">
                    <m:sSup>
                      <m:sSupPr>
                        <m:ctrlPr>
                          <a:rPr lang="en-US" altLang="zh-CN" sz="2000" i="1">
                            <a:latin typeface="+mn-ea"/>
                          </a:rPr>
                        </m:ctrlPr>
                      </m:sSupPr>
                      <m:e>
                        <m:r>
                          <a:rPr lang="en-US" altLang="zh-CN" sz="2000" i="1">
                            <a:latin typeface="+mn-ea"/>
                          </a:rPr>
                          <m:t>𝑉</m:t>
                        </m:r>
                      </m:e>
                      <m:sup>
                        <m:r>
                          <a:rPr lang="en-US" altLang="zh-CN" sz="2000" i="1">
                            <a:latin typeface="+mn-ea"/>
                          </a:rPr>
                          <m:t>𝑞</m:t>
                        </m:r>
                      </m:sup>
                    </m:sSup>
                    <m:r>
                      <a:rPr lang="en-US" altLang="zh-CN" sz="2000" i="1">
                        <a:latin typeface="+mn-ea"/>
                      </a:rPr>
                      <m:t>(</m:t>
                    </m:r>
                    <m:r>
                      <a:rPr lang="en-US" altLang="zh-CN" sz="2000" i="1">
                        <a:latin typeface="+mn-ea"/>
                      </a:rPr>
                      <m:t>𝑘</m:t>
                    </m:r>
                    <m:r>
                      <a:rPr lang="en-US" altLang="zh-CN" sz="2000" i="1">
                        <a:latin typeface="+mn-ea"/>
                      </a:rPr>
                      <m:t>)</m:t>
                    </m:r>
                  </m:oMath>
                </a14:m>
                <a:r>
                  <a:rPr lang="en-US" altLang="zh-CN" sz="2000" b="1">
                    <a:solidFill>
                      <a:srgbClr val="000000"/>
                    </a:solidFill>
                    <a:latin typeface="Cambria Math" panose="02040503050406030204" charset="0"/>
                  </a:rPr>
                  <a:t>解码如下:</a:t>
                </a:r>
                <a:endParaRPr lang="en-US" altLang="zh-CN" sz="2000" b="1">
                  <a:solidFill>
                    <a:srgbClr val="000000"/>
                  </a:solidFill>
                  <a:latin typeface="Cambria Math" panose="02040503050406030204" charset="0"/>
                </a:endParaRPr>
              </a:p>
              <a:p>
                <a:r>
                  <a:rPr lang="en-US" altLang="zh-CN" sz="2000" b="1">
                    <a:solidFill>
                      <a:srgbClr val="000000"/>
                    </a:solidFill>
                    <a:latin typeface="Cambria Math" panose="02040503050406030204" charset="0"/>
                  </a:rPr>
                  <a:t>     </a:t>
                </a:r>
                <a:endParaRPr lang="en-US" altLang="zh-CN" sz="2000" b="1">
                  <a:solidFill>
                    <a:srgbClr val="000000"/>
                  </a:solidFill>
                  <a:latin typeface="Cambria Math" panose="02040503050406030204" charset="0"/>
                </a:endParaRPr>
              </a:p>
              <a:p>
                <a:pPr marL="0" lvl="0" indent="0">
                  <a:buNone/>
                </a:pPr>
                <a:r>
                  <a:rPr lang="zh-CN" altLang="en-US" sz="2000" b="1">
                    <a:solidFill>
                      <a:srgbClr val="000000"/>
                    </a:solidFill>
                    <a:latin typeface="Cambria Math" panose="02040503050406030204" charset="0"/>
                  </a:rPr>
                  <a:t>2.波束形成反馈矩阵的维数为</a:t>
                </a:r>
                <a14:m>
                  <m:oMath xmlns:m="http://schemas.openxmlformats.org/officeDocument/2006/math">
                    <m:sSub>
                      <m:sSubPr>
                        <m:ctrlPr>
                          <a:rPr lang="en-US" altLang="zh-CN" sz="2000" i="1">
                            <a:solidFill>
                              <a:prstClr val="black"/>
                            </a:solidFill>
                            <a:ea typeface="Cambria Math" panose="02040503050406030204" charset="0"/>
                            <a:cs typeface="Times New Roman" panose="02020603050405020304" pitchFamily="18" charset="0"/>
                          </a:rPr>
                        </m:ctrlPr>
                      </m:sSubPr>
                      <m:e>
                        <m:r>
                          <a:rPr lang="en-US" altLang="zh-CN" sz="2000" i="1">
                            <a:solidFill>
                              <a:prstClr val="black"/>
                            </a:solidFill>
                            <a:latin typeface="Cambria Math" panose="02040503050406030204" charset="0"/>
                            <a:ea typeface="Cambria Math" panose="02040503050406030204" charset="0"/>
                            <a:cs typeface="Times New Roman" panose="02020603050405020304" pitchFamily="18" charset="0"/>
                          </a:rPr>
                          <m:t>𝑁</m:t>
                        </m:r>
                      </m:e>
                      <m:sub>
                        <m:r>
                          <a:rPr lang="en-US" altLang="zh-CN" sz="2000" i="1">
                            <a:solidFill>
                              <a:prstClr val="black"/>
                            </a:solidFill>
                            <a:latin typeface="Cambria Math" panose="02040503050406030204" charset="0"/>
                            <a:ea typeface="Cambria Math" panose="02040503050406030204" charset="0"/>
                            <a:cs typeface="Times New Roman" panose="02020603050405020304" pitchFamily="18" charset="0"/>
                          </a:rPr>
                          <m:t>𝑟</m:t>
                        </m:r>
                      </m:sub>
                    </m:sSub>
                    <m:r>
                      <a:rPr lang="en-US" altLang="zh-CN" sz="2000" i="1">
                        <a:solidFill>
                          <a:prstClr val="black"/>
                        </a:solidFill>
                        <a:latin typeface="Cambria Math" panose="02040503050406030204" charset="0"/>
                        <a:ea typeface="Cambria Math" panose="02040503050406030204" charset="0"/>
                        <a:cs typeface="Times New Roman" panose="02020603050405020304" pitchFamily="18" charset="0"/>
                      </a:rPr>
                      <m:t>×</m:t>
                    </m:r>
                    <m:sSub>
                      <m:sSubPr>
                        <m:ctrlPr>
                          <a:rPr lang="en-US" altLang="zh-CN" sz="2000" i="1">
                            <a:solidFill>
                              <a:prstClr val="black"/>
                            </a:solidFill>
                            <a:ea typeface="Cambria Math" panose="02040503050406030204" charset="0"/>
                            <a:cs typeface="Times New Roman" panose="02020603050405020304" pitchFamily="18" charset="0"/>
                          </a:rPr>
                        </m:ctrlPr>
                      </m:sSubPr>
                      <m:e>
                        <m:r>
                          <a:rPr lang="en-US" altLang="zh-CN" sz="2000" i="1">
                            <a:solidFill>
                              <a:prstClr val="black"/>
                            </a:solidFill>
                            <a:latin typeface="Cambria Math" panose="02040503050406030204" charset="0"/>
                            <a:ea typeface="Cambria Math" panose="02040503050406030204" charset="0"/>
                            <a:cs typeface="Times New Roman" panose="02020603050405020304" pitchFamily="18" charset="0"/>
                          </a:rPr>
                          <m:t>𝑁</m:t>
                        </m:r>
                      </m:e>
                      <m:sub>
                        <m:r>
                          <a:rPr lang="en-US" altLang="zh-CN" sz="2000" i="1">
                            <a:solidFill>
                              <a:prstClr val="black"/>
                            </a:solidFill>
                            <a:latin typeface="Cambria Math" panose="02040503050406030204" charset="0"/>
                            <a:ea typeface="Cambria Math" panose="02040503050406030204" charset="0"/>
                            <a:cs typeface="Times New Roman" panose="02020603050405020304" pitchFamily="18" charset="0"/>
                          </a:rPr>
                          <m:t>𝑐</m:t>
                        </m:r>
                      </m:sub>
                    </m:sSub>
                  </m:oMath>
                </a14:m>
                <a:r>
                  <a:rPr lang="zh-CN" altLang="en-US" sz="2000" b="1">
                    <a:solidFill>
                      <a:srgbClr val="000000"/>
                    </a:solidFill>
                    <a:latin typeface="Cambria Math" panose="02040503050406030204" charset="0"/>
                  </a:rPr>
                  <a:t>，其中</a:t>
                </a:r>
                <a14:m>
                  <m:oMath xmlns:m="http://schemas.openxmlformats.org/officeDocument/2006/math">
                    <m:sSub>
                      <m:sSubPr>
                        <m:ctrlPr>
                          <a:rPr lang="en-US" altLang="zh-CN" sz="2000" i="1">
                            <a:solidFill>
                              <a:prstClr val="black"/>
                            </a:solidFill>
                            <a:ea typeface="Cambria Math" panose="02040503050406030204" charset="0"/>
                            <a:cs typeface="Times New Roman" panose="02020603050405020304" pitchFamily="18" charset="0"/>
                          </a:rPr>
                        </m:ctrlPr>
                      </m:sSubPr>
                      <m:e>
                        <m:r>
                          <a:rPr lang="en-US" altLang="zh-CN" sz="2000" i="1">
                            <a:solidFill>
                              <a:prstClr val="black"/>
                            </a:solidFill>
                            <a:latin typeface="Cambria Math" panose="02040503050406030204" charset="0"/>
                            <a:ea typeface="Cambria Math" panose="02040503050406030204" charset="0"/>
                            <a:cs typeface="Times New Roman" panose="02020603050405020304" pitchFamily="18" charset="0"/>
                          </a:rPr>
                          <m:t>𝑁</m:t>
                        </m:r>
                      </m:e>
                      <m:sub>
                        <m:r>
                          <a:rPr lang="en-US" altLang="zh-CN" sz="2000" i="1">
                            <a:solidFill>
                              <a:prstClr val="black"/>
                            </a:solidFill>
                            <a:latin typeface="Cambria Math" panose="02040503050406030204" charset="0"/>
                            <a:ea typeface="Cambria Math" panose="02040503050406030204" charset="0"/>
                            <a:cs typeface="Times New Roman" panose="02020603050405020304" pitchFamily="18" charset="0"/>
                          </a:rPr>
                          <m:t>𝑟</m:t>
                        </m:r>
                      </m:sub>
                    </m:sSub>
                  </m:oMath>
                </a14:m>
                <a:r>
                  <a:rPr lang="zh-CN" altLang="en-US" sz="2000" b="1">
                    <a:solidFill>
                      <a:srgbClr val="000000"/>
                    </a:solidFill>
                    <a:latin typeface="Cambria Math" panose="02040503050406030204" charset="0"/>
                  </a:rPr>
                  <a:t>和</a:t>
                </a:r>
                <a14:m>
                  <m:oMath xmlns:m="http://schemas.openxmlformats.org/officeDocument/2006/math">
                    <m:sSub>
                      <m:sSubPr>
                        <m:ctrlPr>
                          <a:rPr lang="en-US" altLang="zh-CN" sz="2000" i="1">
                            <a:solidFill>
                              <a:prstClr val="black"/>
                            </a:solidFill>
                            <a:ea typeface="Cambria Math" panose="02040503050406030204" charset="0"/>
                            <a:cs typeface="Times New Roman" panose="02020603050405020304" pitchFamily="18" charset="0"/>
                          </a:rPr>
                        </m:ctrlPr>
                      </m:sSubPr>
                      <m:e>
                        <m:r>
                          <a:rPr lang="en-US" altLang="zh-CN" sz="2000" i="1">
                            <a:solidFill>
                              <a:prstClr val="black"/>
                            </a:solidFill>
                            <a:latin typeface="Cambria Math" panose="02040503050406030204" charset="0"/>
                            <a:ea typeface="Cambria Math" panose="02040503050406030204" charset="0"/>
                            <a:cs typeface="Times New Roman" panose="02020603050405020304" pitchFamily="18" charset="0"/>
                          </a:rPr>
                          <m:t>𝑁</m:t>
                        </m:r>
                      </m:e>
                      <m:sub>
                        <m:r>
                          <a:rPr lang="en-US" altLang="zh-CN" sz="2000" i="1">
                            <a:solidFill>
                              <a:prstClr val="black"/>
                            </a:solidFill>
                            <a:latin typeface="Cambria Math" panose="02040503050406030204" charset="0"/>
                            <a:ea typeface="Cambria Math" panose="02040503050406030204" charset="0"/>
                            <a:cs typeface="Times New Roman" panose="02020603050405020304" pitchFamily="18" charset="0"/>
                          </a:rPr>
                          <m:t>𝑐</m:t>
                        </m:r>
                      </m:sub>
                    </m:sSub>
                  </m:oMath>
                </a14:m>
                <a:r>
                  <a:rPr lang="zh-CN" altLang="en-US" sz="2000" b="1">
                    <a:solidFill>
                      <a:srgbClr val="000000"/>
                    </a:solidFill>
                    <a:latin typeface="Cambria Math" panose="02040503050406030204" charset="0"/>
                  </a:rPr>
                  <a:t>分别为接收端</a:t>
                </a:r>
                <a:r>
                  <a:rPr lang="en-US" altLang="zh-CN" sz="2000" b="1">
                    <a:solidFill>
                      <a:srgbClr val="000000"/>
                    </a:solidFill>
                    <a:latin typeface="Cambria Math" panose="02040503050406030204" charset="0"/>
                  </a:rPr>
                  <a:t>STA B</a:t>
                </a:r>
                <a:r>
                  <a:rPr lang="zh-CN" altLang="en-US" sz="2000" b="1">
                    <a:solidFill>
                      <a:srgbClr val="000000"/>
                    </a:solidFill>
                    <a:latin typeface="Cambria Math" panose="02040503050406030204" charset="0"/>
                  </a:rPr>
                  <a:t>计算得到的波束形成反馈矩阵的行数和列数。每个矩阵都使用</a:t>
                </a:r>
                <a14:m>
                  <m:oMath xmlns:m="http://schemas.openxmlformats.org/officeDocument/2006/math">
                    <m:r>
                      <a:rPr lang="en-US" altLang="zh-CN" sz="2000" i="1">
                        <a:solidFill>
                          <a:prstClr val="black"/>
                        </a:solidFill>
                        <a:latin typeface="Cambria Math" panose="02040503050406030204" charset="0"/>
                        <a:ea typeface="Cambria Math" panose="02040503050406030204" charset="0"/>
                        <a:cs typeface="Times New Roman" panose="02020603050405020304" pitchFamily="18" charset="0"/>
                      </a:rPr>
                      <m:t>2</m:t>
                    </m:r>
                    <m:r>
                      <a:rPr lang="en-US" altLang="zh-CN" sz="2000" i="1">
                        <a:solidFill>
                          <a:prstClr val="black"/>
                        </a:solidFill>
                        <a:latin typeface="Cambria Math" panose="02040503050406030204" charset="0"/>
                        <a:ea typeface="Cambria Math" panose="02040503050406030204" charset="0"/>
                        <a:cs typeface="Times New Roman" panose="02020603050405020304" pitchFamily="18" charset="0"/>
                      </a:rPr>
                      <m:t>×</m:t>
                    </m:r>
                    <m:sSub>
                      <m:sSubPr>
                        <m:ctrlPr>
                          <a:rPr lang="en-US" altLang="zh-CN" sz="2000" i="1">
                            <a:solidFill>
                              <a:prstClr val="black"/>
                            </a:solidFill>
                            <a:ea typeface="Cambria Math" panose="02040503050406030204" charset="0"/>
                            <a:cs typeface="Times New Roman" panose="02020603050405020304" pitchFamily="18" charset="0"/>
                          </a:rPr>
                        </m:ctrlPr>
                      </m:sSubPr>
                      <m:e>
                        <m:sSub>
                          <m:sSubPr>
                            <m:ctrlPr>
                              <a:rPr lang="en-US" altLang="zh-CN" sz="2000" i="1">
                                <a:solidFill>
                                  <a:prstClr val="black"/>
                                </a:solidFill>
                                <a:ea typeface="Cambria Math" panose="02040503050406030204" charset="0"/>
                                <a:cs typeface="Times New Roman" panose="02020603050405020304" pitchFamily="18" charset="0"/>
                              </a:rPr>
                            </m:ctrlPr>
                          </m:sSubPr>
                          <m:e>
                            <m:r>
                              <a:rPr lang="en-US" altLang="zh-CN" sz="2000" i="1">
                                <a:solidFill>
                                  <a:prstClr val="black"/>
                                </a:solidFill>
                                <a:latin typeface="Cambria Math" panose="02040503050406030204" charset="0"/>
                                <a:ea typeface="Cambria Math" panose="02040503050406030204" charset="0"/>
                                <a:cs typeface="Times New Roman" panose="02020603050405020304" pitchFamily="18" charset="0"/>
                              </a:rPr>
                              <m:t>𝑁</m:t>
                            </m:r>
                          </m:e>
                          <m:sub>
                            <m:r>
                              <a:rPr lang="en-US" altLang="zh-CN" sz="2000" i="1">
                                <a:solidFill>
                                  <a:prstClr val="black"/>
                                </a:solidFill>
                                <a:latin typeface="Cambria Math" panose="02040503050406030204" charset="0"/>
                                <a:ea typeface="Cambria Math" panose="02040503050406030204" charset="0"/>
                                <a:cs typeface="Times New Roman" panose="02020603050405020304" pitchFamily="18" charset="0"/>
                              </a:rPr>
                              <m:t>𝑏</m:t>
                            </m:r>
                          </m:sub>
                        </m:sSub>
                        <m:r>
                          <a:rPr lang="en-US" altLang="zh-CN" sz="2000" i="1">
                            <a:solidFill>
                              <a:prstClr val="black"/>
                            </a:solidFill>
                            <a:latin typeface="Cambria Math" panose="02040503050406030204" charset="0"/>
                            <a:ea typeface="Cambria Math" panose="02040503050406030204" charset="0"/>
                            <a:cs typeface="Times New Roman" panose="02020603050405020304" pitchFamily="18" charset="0"/>
                          </a:rPr>
                          <m:t>×</m:t>
                        </m:r>
                        <m:r>
                          <a:rPr lang="en-US" altLang="zh-CN" sz="2000" i="1">
                            <a:solidFill>
                              <a:prstClr val="black"/>
                            </a:solidFill>
                            <a:latin typeface="Cambria Math" panose="02040503050406030204" charset="0"/>
                            <a:ea typeface="Cambria Math" panose="02040503050406030204" charset="0"/>
                            <a:cs typeface="Times New Roman" panose="02020603050405020304" pitchFamily="18" charset="0"/>
                          </a:rPr>
                          <m:t>𝑁</m:t>
                        </m:r>
                      </m:e>
                      <m:sub>
                        <m:r>
                          <a:rPr lang="en-US" altLang="zh-CN" sz="2000" i="1">
                            <a:solidFill>
                              <a:prstClr val="black"/>
                            </a:solidFill>
                            <a:latin typeface="Cambria Math" panose="02040503050406030204" charset="0"/>
                            <a:ea typeface="Cambria Math" panose="02040503050406030204" charset="0"/>
                            <a:cs typeface="Times New Roman" panose="02020603050405020304" pitchFamily="18" charset="0"/>
                          </a:rPr>
                          <m:t>𝑟</m:t>
                        </m:r>
                      </m:sub>
                    </m:sSub>
                    <m:r>
                      <a:rPr lang="en-US" altLang="zh-CN" sz="2000" i="1">
                        <a:solidFill>
                          <a:prstClr val="black"/>
                        </a:solidFill>
                        <a:latin typeface="Cambria Math" panose="02040503050406030204" charset="0"/>
                        <a:ea typeface="Cambria Math" panose="02040503050406030204" charset="0"/>
                        <a:cs typeface="Times New Roman" panose="02020603050405020304" pitchFamily="18" charset="0"/>
                      </a:rPr>
                      <m:t>×</m:t>
                    </m:r>
                    <m:sSub>
                      <m:sSubPr>
                        <m:ctrlPr>
                          <a:rPr lang="en-US" altLang="zh-CN" sz="2000" i="1">
                            <a:solidFill>
                              <a:prstClr val="black"/>
                            </a:solidFill>
                            <a:ea typeface="Cambria Math" panose="02040503050406030204" charset="0"/>
                            <a:cs typeface="Times New Roman" panose="02020603050405020304" pitchFamily="18" charset="0"/>
                          </a:rPr>
                        </m:ctrlPr>
                      </m:sSubPr>
                      <m:e>
                        <m:r>
                          <a:rPr lang="en-US" altLang="zh-CN" sz="2000" i="1">
                            <a:solidFill>
                              <a:prstClr val="black"/>
                            </a:solidFill>
                            <a:latin typeface="Cambria Math" panose="02040503050406030204" charset="0"/>
                            <a:ea typeface="Cambria Math" panose="02040503050406030204" charset="0"/>
                            <a:cs typeface="Times New Roman" panose="02020603050405020304" pitchFamily="18" charset="0"/>
                          </a:rPr>
                          <m:t>𝑁</m:t>
                        </m:r>
                      </m:e>
                      <m:sub>
                        <m:r>
                          <a:rPr lang="en-US" altLang="zh-CN" sz="2000" i="1">
                            <a:solidFill>
                              <a:prstClr val="black"/>
                            </a:solidFill>
                            <a:latin typeface="Cambria Math" panose="02040503050406030204" charset="0"/>
                            <a:ea typeface="Cambria Math" panose="02040503050406030204" charset="0"/>
                            <a:cs typeface="Times New Roman" panose="02020603050405020304" pitchFamily="18" charset="0"/>
                          </a:rPr>
                          <m:t>𝑐</m:t>
                        </m:r>
                      </m:sub>
                    </m:sSub>
                  </m:oMath>
                </a14:m>
                <a:r>
                  <a:rPr lang="en-US" altLang="zh-CN" sz="2000" b="1">
                    <a:solidFill>
                      <a:srgbClr val="000000"/>
                    </a:solidFill>
                    <a:latin typeface="Cambria Math" panose="02040503050406030204" charset="0"/>
                  </a:rPr>
                  <a:t>个</a:t>
                </a:r>
                <a:r>
                  <a:rPr lang="zh-CN" altLang="en-US" sz="2000" b="1">
                    <a:solidFill>
                      <a:srgbClr val="000000"/>
                    </a:solidFill>
                    <a:latin typeface="Cambria Math" panose="02040503050406030204" charset="0"/>
                  </a:rPr>
                  <a:t>比特</a:t>
                </a:r>
                <a:r>
                  <a:rPr lang="en-US" altLang="zh-CN" sz="2000" b="1">
                    <a:solidFill>
                      <a:srgbClr val="000000"/>
                    </a:solidFill>
                    <a:latin typeface="Cambria Math" panose="02040503050406030204" charset="0"/>
                  </a:rPr>
                  <a:t>位</a:t>
                </a:r>
                <a:r>
                  <a:rPr lang="zh-CN" altLang="en-US" sz="2000" b="1">
                    <a:solidFill>
                      <a:srgbClr val="000000"/>
                    </a:solidFill>
                    <a:latin typeface="Cambria Math" panose="02040503050406030204" charset="0"/>
                  </a:rPr>
                  <a:t>进行编码。</a:t>
                </a:r>
                <a14:m>
                  <m:oMath xmlns:m="http://schemas.openxmlformats.org/officeDocument/2006/math">
                    <m:sSub>
                      <m:sSubPr>
                        <m:ctrlPr>
                          <a:rPr lang="en-US" altLang="zh-CN" sz="2000" i="1">
                            <a:solidFill>
                              <a:srgbClr val="000000"/>
                            </a:solidFill>
                          </a:rPr>
                        </m:ctrlPr>
                      </m:sSubPr>
                      <m:e>
                        <m:r>
                          <a:rPr lang="en-US" altLang="zh-CN" sz="2000" i="1">
                            <a:solidFill>
                              <a:srgbClr val="000000"/>
                            </a:solidFill>
                            <a:latin typeface="Cambria Math" panose="02040503050406030204" charset="0"/>
                          </a:rPr>
                          <m:t>𝑁</m:t>
                        </m:r>
                      </m:e>
                      <m:sub>
                        <m:r>
                          <a:rPr lang="en-US" altLang="zh-CN" sz="2000" i="1">
                            <a:solidFill>
                              <a:srgbClr val="000000"/>
                            </a:solidFill>
                            <a:latin typeface="Cambria Math" panose="02040503050406030204" charset="0"/>
                          </a:rPr>
                          <m:t>𝑏</m:t>
                        </m:r>
                        <m:r>
                          <a:rPr lang="en-US" altLang="zh-CN" sz="2000" i="1">
                            <a:solidFill>
                              <a:srgbClr val="000000"/>
                            </a:solidFill>
                            <a:latin typeface="Cambria Math" panose="02040503050406030204" charset="0"/>
                          </a:rPr>
                          <m:t> </m:t>
                        </m:r>
                      </m:sub>
                    </m:sSub>
                  </m:oMath>
                </a14:m>
                <a:r>
                  <a:rPr lang="zh-CN" altLang="en-US" sz="2000" b="1">
                    <a:solidFill>
                      <a:srgbClr val="000000"/>
                    </a:solidFill>
                    <a:latin typeface="Cambria Math" panose="02040503050406030204" charset="0"/>
                  </a:rPr>
                  <a:t>的值可以是2、4、6或8</a:t>
                </a:r>
                <a:endParaRPr lang="zh-CN" altLang="en-US" sz="2000" b="1">
                  <a:solidFill>
                    <a:srgbClr val="000000"/>
                  </a:solidFill>
                  <a:latin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1185545" y="836295"/>
                <a:ext cx="10160635" cy="2404745"/>
              </a:xfrm>
              <a:prstGeom prst="rect">
                <a:avLst/>
              </a:prstGeom>
              <a:blipFill rotWithShape="1">
                <a:blip r:embed="rId1"/>
                <a:stretch>
                  <a:fillRect/>
                </a:stretch>
              </a:blipFill>
            </p:spPr>
            <p:txBody>
              <a:bodyPr/>
              <a:lstStyle/>
              <a:p>
                <a:r>
                  <a:rPr lang="zh-CN" altLang="en-US">
                    <a:noFill/>
                  </a:rPr>
                  <a:t> </a:t>
                </a:r>
              </a:p>
            </p:txBody>
          </p:sp>
        </mc:Fallback>
      </mc:AlternateContent>
      <p:pic>
        <p:nvPicPr>
          <p:cNvPr id="3074" name="Picture 2"/>
          <p:cNvPicPr>
            <a:picLocks noChangeAspect="1" noChangeArrowheads="1"/>
          </p:cNvPicPr>
          <p:nvPr>
            <p:custDataLst>
              <p:tags r:id="rId2"/>
            </p:custDataLst>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6230" y="3212465"/>
            <a:ext cx="7438390" cy="3018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343565" y="66010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359785" y="260350"/>
            <a:ext cx="8300720" cy="1568450"/>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Noncompressed beamforming feedback matrix</a:t>
            </a:r>
            <a:endParaRPr lang="en-US" altLang="zh-CN" sz="2400" b="1" dirty="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sym typeface="+mn-ea"/>
            </a:endParaRPr>
          </a:p>
          <a:p>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mc:AlternateContent xmlns:mc="http://schemas.openxmlformats.org/markup-compatibility/2006">
        <mc:Choice xmlns:a14="http://schemas.microsoft.com/office/drawing/2010/main" Requires="a14">
          <p:sp>
            <p:nvSpPr>
              <p:cNvPr id="6" name="文本框 5"/>
              <p:cNvSpPr txBox="1"/>
              <p:nvPr/>
            </p:nvSpPr>
            <p:spPr>
              <a:xfrm>
                <a:off x="1185545" y="765175"/>
                <a:ext cx="10160635" cy="2270125"/>
              </a:xfrm>
              <a:prstGeom prst="rect">
                <a:avLst/>
              </a:prstGeom>
              <a:noFill/>
            </p:spPr>
            <p:txBody>
              <a:bodyPr wrap="square" rtlCol="0">
                <a:spAutoFit/>
              </a:bodyPr>
              <a:p>
                <a:r>
                  <a:rPr lang="zh-CN" altLang="en-US" sz="2000" b="1">
                    <a:solidFill>
                      <a:srgbClr val="000000"/>
                    </a:solidFill>
                    <a:latin typeface="Cambria Math" panose="02040503050406030204" charset="0"/>
                  </a:rPr>
                  <a:t>对于非压缩的波束成型反馈矩阵，我们通过查阅</a:t>
                </a:r>
                <a:r>
                  <a:rPr lang="en-US" altLang="zh-CN" sz="2000" b="1">
                    <a:solidFill>
                      <a:srgbClr val="000000"/>
                    </a:solidFill>
                    <a:latin typeface="Cambria Math" panose="02040503050406030204" charset="0"/>
                  </a:rPr>
                  <a:t>IEEE 802.11</a:t>
                </a:r>
                <a:r>
                  <a:rPr lang="zh-CN" altLang="en-US" sz="2000" b="1">
                    <a:solidFill>
                      <a:srgbClr val="000000"/>
                    </a:solidFill>
                    <a:latin typeface="Cambria Math" panose="02040503050406030204" charset="0"/>
                  </a:rPr>
                  <a:t>的标准文档可以</a:t>
                </a:r>
                <a:r>
                  <a:rPr lang="zh-CN" altLang="en-US" sz="2000" b="1">
                    <a:solidFill>
                      <a:srgbClr val="000000"/>
                    </a:solidFill>
                    <a:latin typeface="Cambria Math" panose="02040503050406030204" charset="0"/>
                  </a:rPr>
                  <a:t>看到：</a:t>
                </a:r>
                <a:endParaRPr lang="zh-CN" altLang="en-US" sz="2000" b="1">
                  <a:solidFill>
                    <a:srgbClr val="000000"/>
                  </a:solidFill>
                  <a:latin typeface="Cambria Math" panose="02040503050406030204" charset="0"/>
                </a:endParaRPr>
              </a:p>
              <a:p>
                <a:endParaRPr lang="zh-CN" altLang="en-US" sz="2000" b="1">
                  <a:solidFill>
                    <a:srgbClr val="000000"/>
                  </a:solidFill>
                  <a:latin typeface="Cambria Math" panose="02040503050406030204" charset="0"/>
                </a:endParaRPr>
              </a:p>
              <a:p>
                <a:r>
                  <a:rPr lang="en-US" altLang="zh-CN" sz="2000" b="1">
                    <a:solidFill>
                      <a:srgbClr val="000000"/>
                    </a:solidFill>
                    <a:latin typeface="Cambria Math" panose="02040503050406030204" charset="0"/>
                  </a:rPr>
                  <a:t>      </a:t>
                </a:r>
                <a:r>
                  <a:rPr lang="zh-CN" altLang="en-US" sz="2000" b="1">
                    <a:solidFill>
                      <a:srgbClr val="000000"/>
                    </a:solidFill>
                    <a:latin typeface="Cambria Math" panose="02040503050406030204" charset="0"/>
                  </a:rPr>
                  <a:t>发射端</a:t>
                </a:r>
                <a:r>
                  <a:rPr lang="en-US" altLang="zh-CN" sz="2000" b="1">
                    <a:solidFill>
                      <a:srgbClr val="000000"/>
                    </a:solidFill>
                    <a:latin typeface="Cambria Math" panose="02040503050406030204" charset="0"/>
                  </a:rPr>
                  <a:t>STA A</a:t>
                </a:r>
                <a:r>
                  <a:rPr lang="zh-CN" altLang="en-US" sz="2000" b="1">
                    <a:solidFill>
                      <a:srgbClr val="000000"/>
                    </a:solidFill>
                    <a:latin typeface="Cambria Math" panose="02040503050406030204" charset="0"/>
                  </a:rPr>
                  <a:t>对</a:t>
                </a:r>
                <a:r>
                  <a:rPr lang="en-US" altLang="zh-CN" sz="2000" b="1">
                    <a:solidFill>
                      <a:srgbClr val="000000"/>
                    </a:solidFill>
                    <a:latin typeface="Cambria Math" panose="02040503050406030204" charset="0"/>
                  </a:rPr>
                  <a:t>接收到的(特定子载波的)矩阵</a:t>
                </a:r>
                <a14:m>
                  <m:oMath xmlns:m="http://schemas.openxmlformats.org/officeDocument/2006/math">
                    <m:sSup>
                      <m:sSupPr>
                        <m:ctrlPr>
                          <a:rPr lang="en-US" altLang="zh-CN" sz="2000" i="1">
                            <a:latin typeface="+mn-ea"/>
                          </a:rPr>
                        </m:ctrlPr>
                      </m:sSupPr>
                      <m:e>
                        <m:r>
                          <a:rPr lang="en-US" altLang="zh-CN" sz="2000" i="1">
                            <a:latin typeface="+mn-ea"/>
                          </a:rPr>
                          <m:t>𝑉</m:t>
                        </m:r>
                      </m:e>
                      <m:sup>
                        <m:r>
                          <a:rPr lang="en-US" altLang="zh-CN" sz="2000" i="1">
                            <a:latin typeface="+mn-ea"/>
                          </a:rPr>
                          <m:t>𝑞</m:t>
                        </m:r>
                      </m:sup>
                    </m:sSup>
                    <m:r>
                      <a:rPr lang="en-US" altLang="zh-CN" sz="2000" i="1">
                        <a:latin typeface="+mn-ea"/>
                      </a:rPr>
                      <m:t>(</m:t>
                    </m:r>
                    <m:r>
                      <a:rPr lang="en-US" altLang="zh-CN" sz="2000" i="1">
                        <a:latin typeface="+mn-ea"/>
                      </a:rPr>
                      <m:t>𝑘</m:t>
                    </m:r>
                    <m:r>
                      <a:rPr lang="en-US" altLang="zh-CN" sz="2000" i="1">
                        <a:latin typeface="+mn-ea"/>
                      </a:rPr>
                      <m:t>)</m:t>
                    </m:r>
                  </m:oMath>
                </a14:m>
                <a:r>
                  <a:rPr lang="en-US" altLang="zh-CN" sz="2000" b="1">
                    <a:solidFill>
                      <a:srgbClr val="000000"/>
                    </a:solidFill>
                    <a:latin typeface="Cambria Math" panose="02040503050406030204" charset="0"/>
                  </a:rPr>
                  <a:t>解码如下:</a:t>
                </a:r>
                <a:endParaRPr lang="en-US" altLang="zh-CN" sz="2000" b="1">
                  <a:solidFill>
                    <a:srgbClr val="000000"/>
                  </a:solidFill>
                  <a:latin typeface="Cambria Math" panose="02040503050406030204" charset="0"/>
                </a:endParaRPr>
              </a:p>
              <a:p>
                <a:r>
                  <a:rPr lang="en-US" altLang="zh-CN" sz="2000" b="1">
                    <a:solidFill>
                      <a:srgbClr val="000000"/>
                    </a:solidFill>
                    <a:latin typeface="Cambria Math" panose="02040503050406030204" charset="0"/>
                  </a:rPr>
                  <a:t>     </a:t>
                </a:r>
                <a:endParaRPr lang="en-US" altLang="zh-CN" sz="2000" b="1">
                  <a:solidFill>
                    <a:srgbClr val="000000"/>
                  </a:solidFill>
                  <a:latin typeface="Cambria Math" panose="02040503050406030204" charset="0"/>
                </a:endParaRPr>
              </a:p>
              <a:p>
                <a:r>
                  <a:rPr lang="zh-CN" altLang="en-US" sz="2000" b="1">
                    <a:solidFill>
                      <a:srgbClr val="000000"/>
                    </a:solidFill>
                    <a:latin typeface="Cambria Math" panose="02040503050406030204" charset="0"/>
                  </a:rPr>
                  <a:t>为了更好的阐述这个步骤</a:t>
                </a:r>
                <a:r>
                  <a:rPr lang="en-US" altLang="zh-CN" sz="2000" b="1">
                    <a:solidFill>
                      <a:srgbClr val="000000"/>
                    </a:solidFill>
                    <a:latin typeface="Cambria Math" panose="02040503050406030204" charset="0"/>
                  </a:rPr>
                  <a:t>2</a:t>
                </a:r>
                <a:r>
                  <a:rPr lang="zh-CN" altLang="en-US" sz="2000" b="1">
                    <a:solidFill>
                      <a:srgbClr val="000000"/>
                    </a:solidFill>
                    <a:latin typeface="Cambria Math" panose="02040503050406030204" charset="0"/>
                  </a:rPr>
                  <a:t>，我在这里简单的提一下协议中</a:t>
                </a:r>
                <a:r>
                  <a:rPr lang="en-US" altLang="zh-CN" sz="2000" b="1">
                    <a:solidFill>
                      <a:srgbClr val="000000"/>
                    </a:solidFill>
                    <a:latin typeface="Cambria Math" panose="02040503050406030204" charset="0"/>
                  </a:rPr>
                  <a:t>9.4.1.29</a:t>
                </a:r>
                <a:r>
                  <a:rPr lang="zh-CN" altLang="en-US" sz="2000" b="1">
                    <a:solidFill>
                      <a:srgbClr val="000000"/>
                    </a:solidFill>
                    <a:latin typeface="Cambria Math" panose="02040503050406030204" charset="0"/>
                  </a:rPr>
                  <a:t>中的</a:t>
                </a:r>
                <a:r>
                  <a:rPr lang="zh-CN" altLang="en-US" sz="2000" b="1">
                    <a:solidFill>
                      <a:srgbClr val="000000"/>
                    </a:solidFill>
                    <a:latin typeface="Cambria Math" panose="02040503050406030204" charset="0"/>
                  </a:rPr>
                  <a:t>规定：</a:t>
                </a:r>
                <a:endParaRPr lang="zh-CN" altLang="en-US" sz="2000" b="1">
                  <a:solidFill>
                    <a:srgbClr val="000000"/>
                  </a:solidFill>
                  <a:latin typeface="Cambria Math" panose="02040503050406030204" charset="0"/>
                </a:endParaRPr>
              </a:p>
              <a:p>
                <a:pPr marL="0" lvl="0" indent="0">
                  <a:buNone/>
                </a:pPr>
                <a:r>
                  <a:rPr lang="zh-CN" altLang="en-US" sz="2000" b="1">
                    <a:solidFill>
                      <a:srgbClr val="000000"/>
                    </a:solidFill>
                    <a:latin typeface="Cambria Math" panose="02040503050406030204" charset="0"/>
                  </a:rPr>
                  <a:t>非压缩的波束成形字段的结构依赖于MIMO控制信道宽度子域的值。对于</a:t>
                </a:r>
                <a:r>
                  <a:rPr lang="en-US" altLang="zh-CN" sz="2000" b="1">
                    <a:solidFill>
                      <a:srgbClr val="000000"/>
                    </a:solidFill>
                    <a:latin typeface="Cambria Math" panose="02040503050406030204" charset="0"/>
                  </a:rPr>
                  <a:t>20MHz</a:t>
                </a:r>
                <a:r>
                  <a:rPr lang="zh-CN" altLang="en-US" sz="2000" b="1">
                    <a:solidFill>
                      <a:srgbClr val="000000"/>
                    </a:solidFill>
                    <a:latin typeface="Cambria Math" panose="02040503050406030204" charset="0"/>
                  </a:rPr>
                  <a:t>的非压缩波束形成字段具有下表中定义的</a:t>
                </a:r>
                <a:r>
                  <a:rPr lang="zh-CN" altLang="en-US" sz="2000" b="1">
                    <a:solidFill>
                      <a:srgbClr val="000000"/>
                    </a:solidFill>
                    <a:latin typeface="Cambria Math" panose="02040503050406030204" charset="0"/>
                  </a:rPr>
                  <a:t>结构：</a:t>
                </a:r>
                <a:endParaRPr lang="zh-CN" altLang="en-US" sz="2000" b="1">
                  <a:solidFill>
                    <a:srgbClr val="000000"/>
                  </a:solidFill>
                  <a:latin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1185545" y="765175"/>
                <a:ext cx="10160635" cy="2270125"/>
              </a:xfrm>
              <a:prstGeom prst="rect">
                <a:avLst/>
              </a:prstGeom>
              <a:blipFill rotWithShape="1">
                <a:blip r:embed="rId1"/>
                <a:stretch>
                  <a:fillRect/>
                </a:stretch>
              </a:blipFill>
            </p:spPr>
            <p:txBody>
              <a:bodyPr/>
              <a:lstStyle/>
              <a:p>
                <a:r>
                  <a:rPr lang="zh-CN" altLang="en-US">
                    <a:noFill/>
                  </a:rPr>
                  <a:t> </a:t>
                </a:r>
              </a:p>
            </p:txBody>
          </p:sp>
        </mc:Fallback>
      </mc:AlternateContent>
      <p:pic>
        <p:nvPicPr>
          <p:cNvPr id="3" name="图片 2" descr="20220406085146"/>
          <p:cNvPicPr>
            <a:picLocks noChangeAspect="1"/>
          </p:cNvPicPr>
          <p:nvPr/>
        </p:nvPicPr>
        <p:blipFill>
          <a:blip r:embed="rId2"/>
          <a:stretch>
            <a:fillRect/>
          </a:stretch>
        </p:blipFill>
        <p:spPr>
          <a:xfrm>
            <a:off x="695960" y="2996565"/>
            <a:ext cx="7012305" cy="3491230"/>
          </a:xfrm>
          <a:prstGeom prst="rect">
            <a:avLst/>
          </a:prstGeom>
        </p:spPr>
      </p:pic>
      <p:sp>
        <p:nvSpPr>
          <p:cNvPr id="13" name="文本框 12"/>
          <p:cNvSpPr txBox="1"/>
          <p:nvPr/>
        </p:nvSpPr>
        <p:spPr>
          <a:xfrm>
            <a:off x="7896225" y="3068955"/>
            <a:ext cx="4053840" cy="3476625"/>
          </a:xfrm>
          <a:prstGeom prst="rect">
            <a:avLst/>
          </a:prstGeom>
          <a:noFill/>
        </p:spPr>
        <p:txBody>
          <a:bodyPr wrap="square" rtlCol="0" anchor="t">
            <a:spAutoFit/>
          </a:bodyPr>
          <a:p>
            <a:r>
              <a:rPr lang="zh-CN" altLang="en-US" sz="2000" b="1">
                <a:solidFill>
                  <a:srgbClr val="000000"/>
                </a:solidFill>
                <a:latin typeface="Cambria Math" panose="02040503050406030204" charset="0"/>
              </a:rPr>
              <a:t>在左边的表格</a:t>
            </a:r>
            <a:r>
              <a:rPr lang="zh-CN" altLang="en-US" sz="2000" b="1">
                <a:solidFill>
                  <a:srgbClr val="000000"/>
                </a:solidFill>
                <a:latin typeface="Cambria Math" panose="02040503050406030204" charset="0"/>
              </a:rPr>
              <a:t>中：</a:t>
            </a:r>
            <a:endParaRPr lang="zh-CN" altLang="en-US" sz="2000" b="1">
              <a:solidFill>
                <a:srgbClr val="000000"/>
              </a:solidFill>
              <a:latin typeface="Cambria Math" panose="02040503050406030204" charset="0"/>
            </a:endParaRPr>
          </a:p>
          <a:p>
            <a:r>
              <a:rPr lang="en-US" altLang="zh-CN" sz="2000" b="1">
                <a:solidFill>
                  <a:srgbClr val="000000"/>
                </a:solidFill>
                <a:latin typeface="Cambria Math" panose="02040503050406030204" charset="0"/>
              </a:rPr>
              <a:t>1. </a:t>
            </a:r>
            <a:r>
              <a:rPr lang="zh-CN" altLang="en-US" sz="2000" b="1">
                <a:solidFill>
                  <a:srgbClr val="000000"/>
                </a:solidFill>
                <a:latin typeface="Cambria Math" panose="02040503050406030204" charset="0"/>
              </a:rPr>
              <a:t>Nb是由MIMO控制</a:t>
            </a:r>
            <a:r>
              <a:rPr lang="zh-CN" altLang="en-US" sz="2000" b="1">
                <a:solidFill>
                  <a:srgbClr val="000000"/>
                </a:solidFill>
                <a:latin typeface="Cambria Math" panose="02040503050406030204" charset="0"/>
              </a:rPr>
              <a:t>字段的系数大小域决定的比特数</a:t>
            </a:r>
            <a:endParaRPr lang="zh-CN" altLang="en-US" sz="2000" b="1">
              <a:solidFill>
                <a:srgbClr val="000000"/>
              </a:solidFill>
              <a:latin typeface="Cambria Math" panose="02040503050406030204" charset="0"/>
            </a:endParaRPr>
          </a:p>
          <a:p>
            <a:endParaRPr lang="zh-CN" altLang="en-US" sz="2000" b="1">
              <a:solidFill>
                <a:srgbClr val="000000"/>
              </a:solidFill>
              <a:latin typeface="Cambria Math" panose="02040503050406030204" charset="0"/>
            </a:endParaRPr>
          </a:p>
          <a:p>
            <a:r>
              <a:rPr lang="en-US" altLang="zh-CN" sz="2000" b="1">
                <a:solidFill>
                  <a:srgbClr val="000000"/>
                </a:solidFill>
                <a:latin typeface="Cambria Math" panose="02040503050406030204" charset="0"/>
              </a:rPr>
              <a:t>2.Nc是由MIMO控制</a:t>
            </a:r>
            <a:r>
              <a:rPr lang="zh-CN" altLang="en-US" sz="2000" b="1">
                <a:solidFill>
                  <a:srgbClr val="000000"/>
                </a:solidFill>
                <a:latin typeface="Cambria Math" panose="02040503050406030204" charset="0"/>
              </a:rPr>
              <a:t>字段</a:t>
            </a:r>
            <a:r>
              <a:rPr lang="en-US" altLang="zh-CN" sz="2000" b="1">
                <a:solidFill>
                  <a:srgbClr val="000000"/>
                </a:solidFill>
                <a:latin typeface="Cambria Math" panose="02040503050406030204" charset="0"/>
              </a:rPr>
              <a:t>的Nc Index字段决定的波束形成反馈矩阵的列数</a:t>
            </a:r>
            <a:endParaRPr lang="en-US" altLang="zh-CN" sz="2000" b="1">
              <a:solidFill>
                <a:srgbClr val="000000"/>
              </a:solidFill>
              <a:latin typeface="Cambria Math" panose="02040503050406030204" charset="0"/>
            </a:endParaRPr>
          </a:p>
          <a:p>
            <a:endParaRPr lang="en-US" altLang="zh-CN" sz="2000" b="1">
              <a:solidFill>
                <a:srgbClr val="000000"/>
              </a:solidFill>
              <a:latin typeface="Cambria Math" panose="02040503050406030204" charset="0"/>
            </a:endParaRPr>
          </a:p>
          <a:p>
            <a:r>
              <a:rPr lang="en-US" altLang="zh-CN" sz="2000" b="1">
                <a:solidFill>
                  <a:srgbClr val="000000"/>
                </a:solidFill>
                <a:latin typeface="Cambria Math" panose="02040503050406030204" charset="0"/>
              </a:rPr>
              <a:t>3.Nr是由MIMO控制</a:t>
            </a:r>
            <a:r>
              <a:rPr lang="zh-CN" altLang="en-US" sz="2000" b="1">
                <a:solidFill>
                  <a:srgbClr val="000000"/>
                </a:solidFill>
                <a:latin typeface="Cambria Math" panose="02040503050406030204" charset="0"/>
              </a:rPr>
              <a:t>字段</a:t>
            </a:r>
            <a:r>
              <a:rPr lang="en-US" altLang="zh-CN" sz="2000" b="1">
                <a:solidFill>
                  <a:srgbClr val="000000"/>
                </a:solidFill>
                <a:latin typeface="Cambria Math" panose="02040503050406030204" charset="0"/>
              </a:rPr>
              <a:t>的Nr Index </a:t>
            </a:r>
            <a:r>
              <a:rPr lang="zh-CN" altLang="en-US" sz="2000" b="1">
                <a:solidFill>
                  <a:srgbClr val="000000"/>
                </a:solidFill>
                <a:latin typeface="Cambria Math" panose="02040503050406030204" charset="0"/>
              </a:rPr>
              <a:t>字段</a:t>
            </a:r>
            <a:r>
              <a:rPr lang="en-US" altLang="zh-CN" sz="2000" b="1">
                <a:solidFill>
                  <a:srgbClr val="000000"/>
                </a:solidFill>
                <a:latin typeface="Cambria Math" panose="02040503050406030204" charset="0"/>
              </a:rPr>
              <a:t>决定的波束形成反馈矩阵中的行数</a:t>
            </a:r>
            <a:endParaRPr lang="en-US" altLang="zh-CN" sz="2000" b="1">
              <a:solidFill>
                <a:srgbClr val="000000"/>
              </a:solidFill>
              <a:latin typeface="Cambria Math" panose="02040503050406030204" charset="0"/>
            </a:endParaRPr>
          </a:p>
        </p:txBody>
      </p:sp>
    </p:spTree>
  </p:cSld>
  <p:clrMapOvr>
    <a:overrideClrMapping bg1="lt1" tx1="dk1" bg2="lt2" tx2="dk2" accent1="accent1" accent2="accent2" accent3="accent3" accent4="accent4" accent5="accent5" accent6="accent6" hlink="hlink" folHlink="folHlink"/>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874665" y="2228279"/>
            <a:ext cx="1835780" cy="2122805"/>
          </a:xfrm>
          <a:prstGeom prst="rect">
            <a:avLst/>
          </a:prstGeom>
          <a:noFill/>
        </p:spPr>
        <p:txBody>
          <a:bodyPr wrap="square" rtlCol="0">
            <a:spAutoFit/>
          </a:bodyPr>
          <a:lstStyle/>
          <a:p>
            <a:pPr algn="dist"/>
            <a:r>
              <a:rPr lang="zh-CN" altLang="en-US" sz="66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目</a:t>
            </a:r>
            <a:endParaRPr lang="en-US" altLang="zh-CN" sz="66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a:p>
            <a:pPr algn="dist"/>
            <a:r>
              <a:rPr lang="zh-CN" altLang="en-US" sz="66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录</a:t>
            </a:r>
            <a:endParaRPr lang="zh-SG" altLang="en-US" sz="66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p:txBody>
      </p:sp>
      <p:grpSp>
        <p:nvGrpSpPr>
          <p:cNvPr id="33" name="组合 32"/>
          <p:cNvGrpSpPr/>
          <p:nvPr/>
        </p:nvGrpSpPr>
        <p:grpSpPr>
          <a:xfrm>
            <a:off x="4516308" y="1772984"/>
            <a:ext cx="2792328" cy="556383"/>
            <a:chOff x="4299773" y="1452059"/>
            <a:chExt cx="2792328" cy="556383"/>
          </a:xfrm>
        </p:grpSpPr>
        <p:sp>
          <p:nvSpPr>
            <p:cNvPr id="9" name="矩形 8"/>
            <p:cNvSpPr/>
            <p:nvPr/>
          </p:nvSpPr>
          <p:spPr>
            <a:xfrm>
              <a:off x="4955326" y="1486472"/>
              <a:ext cx="2136775" cy="521970"/>
            </a:xfrm>
            <a:prstGeom prst="rect">
              <a:avLst/>
            </a:prstGeom>
          </p:spPr>
          <p:txBody>
            <a:bodyPr wrap="none">
              <a:spAutoFit/>
            </a:bodyPr>
            <a:lstStyle/>
            <a:p>
              <a:pPr>
                <a:spcBef>
                  <a:spcPts val="1200"/>
                </a:spcBef>
              </a:pP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Task O</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verall</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2" name="组合 11"/>
            <p:cNvGrpSpPr/>
            <p:nvPr/>
          </p:nvGrpSpPr>
          <p:grpSpPr>
            <a:xfrm>
              <a:off x="4299773" y="1452059"/>
              <a:ext cx="530492" cy="530492"/>
              <a:chOff x="5416598" y="4355615"/>
              <a:chExt cx="530492" cy="530492"/>
            </a:xfrm>
          </p:grpSpPr>
          <p:sp>
            <p:nvSpPr>
              <p:cNvPr id="10" name="矩形: 圆角 9"/>
              <p:cNvSpPr/>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latin typeface="Times New Roman" panose="02020603050405020304" pitchFamily="18" charset="0"/>
                  <a:cs typeface="Times New Roman" panose="02020603050405020304" pitchFamily="18" charset="0"/>
                </a:endParaRPr>
              </a:p>
            </p:txBody>
          </p:sp>
          <p:sp>
            <p:nvSpPr>
              <p:cNvPr id="11" name="矩形: 圆角 10"/>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378DC0"/>
                    </a:solidFill>
                    <a:latin typeface="Times New Roman" panose="02020603050405020304" pitchFamily="18" charset="0"/>
                    <a:cs typeface="Times New Roman" panose="02020603050405020304" pitchFamily="18" charset="0"/>
                  </a:rPr>
                  <a:t>1</a:t>
                </a:r>
                <a:endParaRPr lang="en-US" altLang="zh-SG" sz="3200" b="1" dirty="0">
                  <a:solidFill>
                    <a:srgbClr val="378DC0"/>
                  </a:solidFill>
                  <a:latin typeface="Times New Roman" panose="02020603050405020304" pitchFamily="18" charset="0"/>
                  <a:cs typeface="Times New Roman" panose="02020603050405020304" pitchFamily="18" charset="0"/>
                </a:endParaRPr>
              </a:p>
            </p:txBody>
          </p:sp>
        </p:grpSp>
      </p:grpSp>
      <p:grpSp>
        <p:nvGrpSpPr>
          <p:cNvPr id="35" name="组合 34"/>
          <p:cNvGrpSpPr/>
          <p:nvPr/>
        </p:nvGrpSpPr>
        <p:grpSpPr>
          <a:xfrm>
            <a:off x="4508053" y="1915034"/>
            <a:ext cx="965433" cy="1535574"/>
            <a:chOff x="4299773" y="1812761"/>
            <a:chExt cx="965433" cy="1535574"/>
          </a:xfrm>
        </p:grpSpPr>
        <p:grpSp>
          <p:nvGrpSpPr>
            <p:cNvPr id="16" name="组合 15"/>
            <p:cNvGrpSpPr/>
            <p:nvPr/>
          </p:nvGrpSpPr>
          <p:grpSpPr>
            <a:xfrm>
              <a:off x="4299773" y="2817843"/>
              <a:ext cx="530492" cy="530492"/>
              <a:chOff x="5416598" y="4355615"/>
              <a:chExt cx="530492" cy="530492"/>
            </a:xfrm>
          </p:grpSpPr>
          <p:sp>
            <p:nvSpPr>
              <p:cNvPr id="17" name="矩形: 圆角 16"/>
              <p:cNvSpPr/>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8" name="矩形: 圆角 17"/>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378DC0"/>
                    </a:solidFill>
                    <a:latin typeface="Times New Roman" panose="02020603050405020304" pitchFamily="18" charset="0"/>
                    <a:cs typeface="Times New Roman" panose="02020603050405020304" pitchFamily="18" charset="0"/>
                  </a:rPr>
                  <a:t>2</a:t>
                </a:r>
                <a:endParaRPr lang="en-US" altLang="zh-SG" sz="3200" b="1" dirty="0">
                  <a:solidFill>
                    <a:srgbClr val="378DC0"/>
                  </a:solidFill>
                  <a:latin typeface="Times New Roman" panose="02020603050405020304" pitchFamily="18" charset="0"/>
                  <a:cs typeface="Times New Roman" panose="02020603050405020304" pitchFamily="18" charset="0"/>
                </a:endParaRPr>
              </a:p>
            </p:txBody>
          </p:sp>
        </p:grpSp>
        <p:sp>
          <p:nvSpPr>
            <p:cNvPr id="29" name="矩形 28"/>
            <p:cNvSpPr/>
            <p:nvPr/>
          </p:nvSpPr>
          <p:spPr>
            <a:xfrm>
              <a:off x="4955326" y="1812761"/>
              <a:ext cx="309880" cy="521970"/>
            </a:xfrm>
            <a:prstGeom prst="rect">
              <a:avLst/>
            </a:prstGeom>
          </p:spPr>
          <p:txBody>
            <a:bodyPr wrap="none">
              <a:spAutoFit/>
            </a:bodyPr>
            <a:lstStyle/>
            <a:p>
              <a:endParaRPr lang="en-US" altLang="zh-CN" sz="2800" b="1" dirty="0">
                <a:latin typeface="Times New Roman" panose="02020603050405020304" pitchFamily="18" charset="0"/>
                <a:cs typeface="Times New Roman" panose="02020603050405020304" pitchFamily="18" charset="0"/>
              </a:endParaRPr>
            </a:p>
          </p:txBody>
        </p:sp>
      </p:grpSp>
      <p:sp>
        <p:nvSpPr>
          <p:cNvPr id="30" name="矩形 29"/>
          <p:cNvSpPr/>
          <p:nvPr/>
        </p:nvSpPr>
        <p:spPr>
          <a:xfrm>
            <a:off x="5160010" y="2924810"/>
            <a:ext cx="2520950" cy="521970"/>
          </a:xfrm>
          <a:prstGeom prst="rect">
            <a:avLst/>
          </a:prstGeom>
        </p:spPr>
        <p:txBody>
          <a:bodyPr wrap="none">
            <a:spAutoFit/>
          </a:bodyPr>
          <a:lstStyle/>
          <a:p>
            <a:r>
              <a:rPr lang="en-US" altLang="zh-CN" sz="2800" b="1" dirty="0">
                <a:latin typeface="Times New Roman" panose="02020603050405020304" pitchFamily="18" charset="0"/>
                <a:cs typeface="Times New Roman" panose="02020603050405020304" pitchFamily="18" charset="0"/>
              </a:rPr>
              <a:t>Task 1 S</a:t>
            </a:r>
            <a:r>
              <a:rPr lang="en-US" altLang="zh-CN" sz="2800" b="1" dirty="0">
                <a:latin typeface="Times New Roman" panose="02020603050405020304" pitchFamily="18" charset="0"/>
                <a:cs typeface="Times New Roman" panose="02020603050405020304" pitchFamily="18" charset="0"/>
              </a:rPr>
              <a:t>olution</a:t>
            </a:r>
            <a:endParaRPr lang="en-US" altLang="zh-CN" sz="2800" b="1" dirty="0">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grpSp>
        <p:nvGrpSpPr>
          <p:cNvPr id="32" name="组合 31"/>
          <p:cNvGrpSpPr/>
          <p:nvPr/>
        </p:nvGrpSpPr>
        <p:grpSpPr>
          <a:xfrm>
            <a:off x="4507865" y="3240405"/>
            <a:ext cx="2317750" cy="1356707"/>
            <a:chOff x="4299773" y="2679701"/>
            <a:chExt cx="2100917" cy="1356652"/>
          </a:xfrm>
        </p:grpSpPr>
        <p:grpSp>
          <p:nvGrpSpPr>
            <p:cNvPr id="37" name="组合 36"/>
            <p:cNvGrpSpPr/>
            <p:nvPr/>
          </p:nvGrpSpPr>
          <p:grpSpPr>
            <a:xfrm>
              <a:off x="4299773" y="3506149"/>
              <a:ext cx="477167" cy="530204"/>
              <a:chOff x="5416598" y="4355615"/>
              <a:chExt cx="477167" cy="530204"/>
            </a:xfrm>
          </p:grpSpPr>
          <p:sp>
            <p:nvSpPr>
              <p:cNvPr id="39" name="矩形: 圆角 38"/>
              <p:cNvSpPr/>
              <p:nvPr/>
            </p:nvSpPr>
            <p:spPr>
              <a:xfrm>
                <a:off x="5416598" y="4355615"/>
                <a:ext cx="477167" cy="530204"/>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solidFill>
                    <a:srgbClr val="378DC0"/>
                  </a:solidFill>
                  <a:latin typeface="Times New Roman" panose="02020603050405020304" pitchFamily="18" charset="0"/>
                  <a:cs typeface="Times New Roman" panose="02020603050405020304" pitchFamily="18" charset="0"/>
                </a:endParaRPr>
              </a:p>
            </p:txBody>
          </p:sp>
          <p:sp>
            <p:nvSpPr>
              <p:cNvPr id="40" name="矩形: 圆角 39"/>
              <p:cNvSpPr/>
              <p:nvPr/>
            </p:nvSpPr>
            <p:spPr>
              <a:xfrm>
                <a:off x="5492576" y="4431812"/>
                <a:ext cx="332118" cy="37781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378DC0"/>
                    </a:solidFill>
                    <a:latin typeface="Times New Roman" panose="02020603050405020304" pitchFamily="18" charset="0"/>
                    <a:cs typeface="Times New Roman" panose="02020603050405020304" pitchFamily="18" charset="0"/>
                  </a:rPr>
                  <a:t>3</a:t>
                </a:r>
                <a:endParaRPr lang="en-US" altLang="zh-SG" sz="3200" b="1" dirty="0">
                  <a:solidFill>
                    <a:srgbClr val="378DC0"/>
                  </a:solidFill>
                  <a:latin typeface="Times New Roman" panose="02020603050405020304" pitchFamily="18" charset="0"/>
                  <a:cs typeface="Times New Roman" panose="02020603050405020304" pitchFamily="18" charset="0"/>
                </a:endParaRPr>
              </a:p>
            </p:txBody>
          </p:sp>
        </p:grpSp>
        <p:sp>
          <p:nvSpPr>
            <p:cNvPr id="38" name="矩形 37"/>
            <p:cNvSpPr/>
            <p:nvPr/>
          </p:nvSpPr>
          <p:spPr>
            <a:xfrm>
              <a:off x="5022719" y="2679701"/>
              <a:ext cx="1377971" cy="398764"/>
            </a:xfrm>
            <a:prstGeom prst="rect">
              <a:avLst/>
            </a:prstGeom>
          </p:spPr>
          <p:txBody>
            <a:bodyPr wrap="square">
              <a:spAutoFit/>
            </a:bodyPr>
            <a:lstStyle/>
            <a:p>
              <a:endParaRPr lang="zh-CN" altLang="en-US" sz="2000" b="1" dirty="0">
                <a:latin typeface="Times New Roman" panose="02020603050405020304" pitchFamily="18" charset="0"/>
                <a:cs typeface="Times New Roman" panose="02020603050405020304" pitchFamily="18" charset="0"/>
              </a:endParaRPr>
            </a:p>
          </p:txBody>
        </p:sp>
      </p:grpSp>
      <p:sp>
        <p:nvSpPr>
          <p:cNvPr id="2" name="文本框 1"/>
          <p:cNvSpPr txBox="1"/>
          <p:nvPr/>
        </p:nvSpPr>
        <p:spPr>
          <a:xfrm>
            <a:off x="5160010" y="4081145"/>
            <a:ext cx="2586990" cy="521970"/>
          </a:xfrm>
          <a:prstGeom prst="rect">
            <a:avLst/>
          </a:prstGeom>
          <a:noFill/>
        </p:spPr>
        <p:txBody>
          <a:bodyPr wrap="square" rtlCol="0">
            <a:spAutoFit/>
          </a:bodyPr>
          <a:p>
            <a:r>
              <a:rPr lang="en-US" altLang="zh-CN" sz="2800" b="1" dirty="0">
                <a:latin typeface="Times New Roman" panose="02020603050405020304" pitchFamily="18" charset="0"/>
                <a:cs typeface="Times New Roman" panose="02020603050405020304" pitchFamily="18" charset="0"/>
              </a:rPr>
              <a:t>Task 2 S</a:t>
            </a:r>
            <a:r>
              <a:rPr lang="en-US" altLang="zh-CN" sz="2800" b="1" dirty="0">
                <a:latin typeface="Times New Roman" panose="02020603050405020304" pitchFamily="18" charset="0"/>
                <a:cs typeface="Times New Roman" panose="02020603050405020304" pitchFamily="18" charset="0"/>
              </a:rPr>
              <a:t>olution</a:t>
            </a:r>
            <a:endParaRPr lang="en-US" altLang="zh-CN" sz="2800" b="1" dirty="0">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343565" y="66010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359785" y="260350"/>
            <a:ext cx="8300720" cy="1568450"/>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Noncompressed beamforming feedback matrix</a:t>
            </a:r>
            <a:endParaRPr lang="en-US" altLang="zh-CN" sz="2400" b="1" dirty="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sym typeface="+mn-ea"/>
            </a:endParaRPr>
          </a:p>
          <a:p>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mc:AlternateContent xmlns:mc="http://schemas.openxmlformats.org/markup-compatibility/2006">
        <mc:Choice xmlns:a14="http://schemas.microsoft.com/office/drawing/2010/main" Requires="a14">
          <p:sp>
            <p:nvSpPr>
              <p:cNvPr id="6" name="文本框 5"/>
              <p:cNvSpPr txBox="1"/>
              <p:nvPr/>
            </p:nvSpPr>
            <p:spPr>
              <a:xfrm>
                <a:off x="1185545" y="765175"/>
                <a:ext cx="10160635" cy="1654175"/>
              </a:xfrm>
              <a:prstGeom prst="rect">
                <a:avLst/>
              </a:prstGeom>
              <a:noFill/>
            </p:spPr>
            <p:txBody>
              <a:bodyPr wrap="square" rtlCol="0">
                <a:spAutoFit/>
              </a:bodyPr>
              <a:p>
                <a:r>
                  <a:rPr lang="zh-CN" altLang="en-US" sz="2000" b="1">
                    <a:solidFill>
                      <a:srgbClr val="000000"/>
                    </a:solidFill>
                    <a:latin typeface="Cambria Math" panose="02040503050406030204" charset="0"/>
                  </a:rPr>
                  <a:t>对于非压缩的波束成型反馈矩阵，我们通过查阅</a:t>
                </a:r>
                <a:r>
                  <a:rPr lang="en-US" altLang="zh-CN" sz="2000" b="1">
                    <a:solidFill>
                      <a:srgbClr val="000000"/>
                    </a:solidFill>
                    <a:latin typeface="Cambria Math" panose="02040503050406030204" charset="0"/>
                  </a:rPr>
                  <a:t>IEEE 802.11</a:t>
                </a:r>
                <a:r>
                  <a:rPr lang="zh-CN" altLang="en-US" sz="2000" b="1">
                    <a:solidFill>
                      <a:srgbClr val="000000"/>
                    </a:solidFill>
                    <a:latin typeface="Cambria Math" panose="02040503050406030204" charset="0"/>
                  </a:rPr>
                  <a:t>的标准文档可以</a:t>
                </a:r>
                <a:r>
                  <a:rPr lang="zh-CN" altLang="en-US" sz="2000" b="1">
                    <a:solidFill>
                      <a:srgbClr val="000000"/>
                    </a:solidFill>
                    <a:latin typeface="Cambria Math" panose="02040503050406030204" charset="0"/>
                  </a:rPr>
                  <a:t>看到：</a:t>
                </a:r>
                <a:endParaRPr lang="zh-CN" altLang="en-US" sz="2000" b="1">
                  <a:solidFill>
                    <a:srgbClr val="000000"/>
                  </a:solidFill>
                  <a:latin typeface="Cambria Math" panose="02040503050406030204" charset="0"/>
                </a:endParaRPr>
              </a:p>
              <a:p>
                <a:endParaRPr lang="zh-CN" altLang="en-US" sz="2000" b="1">
                  <a:solidFill>
                    <a:srgbClr val="000000"/>
                  </a:solidFill>
                  <a:latin typeface="Cambria Math" panose="02040503050406030204" charset="0"/>
                </a:endParaRPr>
              </a:p>
              <a:p>
                <a:r>
                  <a:rPr lang="en-US" altLang="zh-CN" sz="2000" b="1">
                    <a:solidFill>
                      <a:srgbClr val="000000"/>
                    </a:solidFill>
                    <a:latin typeface="Cambria Math" panose="02040503050406030204" charset="0"/>
                  </a:rPr>
                  <a:t>      </a:t>
                </a:r>
                <a:r>
                  <a:rPr lang="zh-CN" altLang="en-US" sz="2000" b="1">
                    <a:solidFill>
                      <a:srgbClr val="000000"/>
                    </a:solidFill>
                    <a:latin typeface="Cambria Math" panose="02040503050406030204" charset="0"/>
                  </a:rPr>
                  <a:t>发射端</a:t>
                </a:r>
                <a:r>
                  <a:rPr lang="en-US" altLang="zh-CN" sz="2000" b="1">
                    <a:solidFill>
                      <a:srgbClr val="000000"/>
                    </a:solidFill>
                    <a:latin typeface="Cambria Math" panose="02040503050406030204" charset="0"/>
                  </a:rPr>
                  <a:t>STA A</a:t>
                </a:r>
                <a:r>
                  <a:rPr lang="zh-CN" altLang="en-US" sz="2000" b="1">
                    <a:solidFill>
                      <a:srgbClr val="000000"/>
                    </a:solidFill>
                    <a:latin typeface="Cambria Math" panose="02040503050406030204" charset="0"/>
                  </a:rPr>
                  <a:t>对</a:t>
                </a:r>
                <a:r>
                  <a:rPr lang="en-US" altLang="zh-CN" sz="2000" b="1">
                    <a:solidFill>
                      <a:srgbClr val="000000"/>
                    </a:solidFill>
                    <a:latin typeface="Cambria Math" panose="02040503050406030204" charset="0"/>
                  </a:rPr>
                  <a:t>接收到的(特定子载波的)矩阵</a:t>
                </a:r>
                <a14:m>
                  <m:oMath xmlns:m="http://schemas.openxmlformats.org/officeDocument/2006/math">
                    <m:sSup>
                      <m:sSupPr>
                        <m:ctrlPr>
                          <a:rPr lang="en-US" altLang="zh-CN" sz="2000" i="1">
                            <a:latin typeface="+mn-ea"/>
                          </a:rPr>
                        </m:ctrlPr>
                      </m:sSupPr>
                      <m:e>
                        <m:r>
                          <a:rPr lang="en-US" altLang="zh-CN" sz="2000" i="1">
                            <a:latin typeface="+mn-ea"/>
                          </a:rPr>
                          <m:t>𝑉</m:t>
                        </m:r>
                      </m:e>
                      <m:sup>
                        <m:r>
                          <a:rPr lang="en-US" altLang="zh-CN" sz="2000" i="1">
                            <a:latin typeface="+mn-ea"/>
                          </a:rPr>
                          <m:t>𝑞</m:t>
                        </m:r>
                      </m:sup>
                    </m:sSup>
                    <m:r>
                      <a:rPr lang="en-US" altLang="zh-CN" sz="2000" i="1">
                        <a:latin typeface="+mn-ea"/>
                      </a:rPr>
                      <m:t>(</m:t>
                    </m:r>
                    <m:r>
                      <a:rPr lang="en-US" altLang="zh-CN" sz="2000" i="1">
                        <a:latin typeface="+mn-ea"/>
                      </a:rPr>
                      <m:t>𝑘</m:t>
                    </m:r>
                    <m:r>
                      <a:rPr lang="en-US" altLang="zh-CN" sz="2000" i="1">
                        <a:latin typeface="+mn-ea"/>
                      </a:rPr>
                      <m:t>)</m:t>
                    </m:r>
                  </m:oMath>
                </a14:m>
                <a:r>
                  <a:rPr lang="en-US" altLang="zh-CN" sz="2000" b="1">
                    <a:solidFill>
                      <a:srgbClr val="000000"/>
                    </a:solidFill>
                    <a:latin typeface="Cambria Math" panose="02040503050406030204" charset="0"/>
                  </a:rPr>
                  <a:t>解码如下:</a:t>
                </a:r>
                <a:endParaRPr lang="en-US" altLang="zh-CN" sz="2000" b="1">
                  <a:solidFill>
                    <a:srgbClr val="000000"/>
                  </a:solidFill>
                  <a:latin typeface="Cambria Math" panose="02040503050406030204" charset="0"/>
                </a:endParaRPr>
              </a:p>
              <a:p>
                <a:r>
                  <a:rPr lang="en-US" altLang="zh-CN" sz="2000" b="1">
                    <a:solidFill>
                      <a:srgbClr val="000000"/>
                    </a:solidFill>
                    <a:latin typeface="Cambria Math" panose="02040503050406030204" charset="0"/>
                  </a:rPr>
                  <a:t>     </a:t>
                </a:r>
                <a:endParaRPr lang="en-US" altLang="zh-CN" sz="2000" b="1">
                  <a:solidFill>
                    <a:srgbClr val="000000"/>
                  </a:solidFill>
                  <a:latin typeface="Cambria Math" panose="02040503050406030204" charset="0"/>
                </a:endParaRPr>
              </a:p>
              <a:p>
                <a:r>
                  <a:rPr lang="zh-CN" altLang="en-US" sz="2000" b="1">
                    <a:solidFill>
                      <a:srgbClr val="000000"/>
                    </a:solidFill>
                    <a:latin typeface="Cambria Math" panose="02040503050406030204" charset="0"/>
                  </a:rPr>
                  <a:t>因此，单个载波的波束形成反馈矩阵</a:t>
                </a:r>
                <a:r>
                  <a:rPr lang="zh-CN" altLang="en-US" sz="2000" i="1">
                    <a:solidFill>
                      <a:srgbClr val="000000"/>
                    </a:solidFill>
                    <a:latin typeface="Cambria Math" panose="02040503050406030204" charset="0"/>
                  </a:rPr>
                  <a:t>V</a:t>
                </a:r>
                <a:r>
                  <a:rPr lang="zh-CN" altLang="en-US" sz="2000" b="1">
                    <a:solidFill>
                      <a:srgbClr val="000000"/>
                    </a:solidFill>
                    <a:latin typeface="Cambria Math" panose="02040503050406030204" charset="0"/>
                  </a:rPr>
                  <a:t>的结构可以如</a:t>
                </a:r>
                <a:r>
                  <a:rPr lang="zh-CN" altLang="en-US" sz="2000" b="1">
                    <a:solidFill>
                      <a:srgbClr val="000000"/>
                    </a:solidFill>
                    <a:latin typeface="Cambria Math" panose="02040503050406030204" charset="0"/>
                  </a:rPr>
                  <a:t>下图所示。</a:t>
                </a:r>
                <a:endParaRPr lang="zh-CN" altLang="en-US" sz="2000" b="1">
                  <a:solidFill>
                    <a:srgbClr val="000000"/>
                  </a:solidFill>
                  <a:latin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1185545" y="765175"/>
                <a:ext cx="10160635" cy="1654175"/>
              </a:xfrm>
              <a:prstGeom prst="rect">
                <a:avLst/>
              </a:prstGeom>
              <a:blipFill rotWithShape="1">
                <a:blip r:embed="rId1"/>
                <a:stretch>
                  <a:fillRect/>
                </a:stretch>
              </a:blipFill>
            </p:spPr>
            <p:txBody>
              <a:bodyPr/>
              <a:lstStyle/>
              <a:p>
                <a:r>
                  <a:rPr lang="zh-CN" altLang="en-US">
                    <a:noFill/>
                  </a:rPr>
                  <a:t> </a:t>
                </a:r>
              </a:p>
            </p:txBody>
          </p:sp>
        </mc:Fallback>
      </mc:AlternateContent>
      <p:pic>
        <p:nvPicPr>
          <p:cNvPr id="7" name="图片 6" descr="20220406090032"/>
          <p:cNvPicPr>
            <a:picLocks noChangeAspect="1"/>
          </p:cNvPicPr>
          <p:nvPr/>
        </p:nvPicPr>
        <p:blipFill>
          <a:blip r:embed="rId2"/>
          <a:stretch>
            <a:fillRect/>
          </a:stretch>
        </p:blipFill>
        <p:spPr>
          <a:xfrm>
            <a:off x="1056005" y="2564765"/>
            <a:ext cx="10382250" cy="3276600"/>
          </a:xfrm>
          <a:prstGeom prst="rect">
            <a:avLst/>
          </a:prstGeom>
        </p:spPr>
      </p:pic>
      <p:sp>
        <p:nvSpPr>
          <p:cNvPr id="14" name="文本框 13"/>
          <p:cNvSpPr txBox="1"/>
          <p:nvPr/>
        </p:nvSpPr>
        <p:spPr>
          <a:xfrm>
            <a:off x="3754755" y="5949315"/>
            <a:ext cx="4812665" cy="368300"/>
          </a:xfrm>
          <a:prstGeom prst="rect">
            <a:avLst/>
          </a:prstGeom>
          <a:noFill/>
        </p:spPr>
        <p:txBody>
          <a:bodyPr wrap="square" rtlCol="0">
            <a:spAutoFit/>
          </a:bodyPr>
          <a:p>
            <a:r>
              <a:rPr lang="zh-CN" altLang="en-US" b="1">
                <a:solidFill>
                  <a:srgbClr val="000000"/>
                </a:solidFill>
                <a:latin typeface="Cambria Math" panose="02040503050406030204" charset="0"/>
                <a:sym typeface="+mn-ea"/>
              </a:rPr>
              <a:t>单个载波的波束形成反馈矩阵</a:t>
            </a:r>
            <a:r>
              <a:rPr lang="zh-CN" altLang="en-US" i="1">
                <a:solidFill>
                  <a:srgbClr val="000000"/>
                </a:solidFill>
                <a:latin typeface="Cambria Math" panose="02040503050406030204" charset="0"/>
                <a:sym typeface="+mn-ea"/>
              </a:rPr>
              <a:t>V</a:t>
            </a:r>
            <a:r>
              <a:rPr lang="zh-CN" altLang="en-US" b="1">
                <a:solidFill>
                  <a:srgbClr val="000000"/>
                </a:solidFill>
                <a:latin typeface="Cambria Math" panose="02040503050406030204" charset="0"/>
                <a:sym typeface="+mn-ea"/>
              </a:rPr>
              <a:t>的结构</a:t>
            </a:r>
            <a:endParaRPr lang="zh-CN" altLang="en-US"/>
          </a:p>
        </p:txBody>
      </p:sp>
    </p:spTree>
  </p:cSld>
  <p:clrMapOvr>
    <a:overrideClrMapping bg1="lt1" tx1="dk1" bg2="lt2" tx2="dk2" accent1="accent1" accent2="accent2" accent3="accent3" accent4="accent4" accent5="accent5" accent6="accent6" hlink="hlink" folHlink="folHlink"/>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343565" y="66010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359785" y="260350"/>
            <a:ext cx="8300720" cy="1568450"/>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Noncompressed beamforming feedback matrix</a:t>
            </a:r>
            <a:endParaRPr lang="en-US" altLang="zh-CN" sz="2400" b="1" dirty="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sym typeface="+mn-ea"/>
            </a:endParaRPr>
          </a:p>
          <a:p>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mc:AlternateContent xmlns:mc="http://schemas.openxmlformats.org/markup-compatibility/2006">
        <mc:Choice xmlns:a14="http://schemas.microsoft.com/office/drawing/2010/main" Requires="a14">
          <p:sp>
            <p:nvSpPr>
              <p:cNvPr id="6" name="文本框 5"/>
              <p:cNvSpPr txBox="1"/>
              <p:nvPr/>
            </p:nvSpPr>
            <p:spPr>
              <a:xfrm>
                <a:off x="1185545" y="836295"/>
                <a:ext cx="10160635" cy="2270125"/>
              </a:xfrm>
              <a:prstGeom prst="rect">
                <a:avLst/>
              </a:prstGeom>
              <a:noFill/>
            </p:spPr>
            <p:txBody>
              <a:bodyPr wrap="square" rtlCol="0">
                <a:spAutoFit/>
              </a:bodyPr>
              <a:p>
                <a:r>
                  <a:rPr lang="zh-CN" altLang="en-US" sz="2000" b="1">
                    <a:solidFill>
                      <a:srgbClr val="000000"/>
                    </a:solidFill>
                    <a:latin typeface="Cambria Math" panose="02040503050406030204" charset="0"/>
                  </a:rPr>
                  <a:t>对于非压缩的波束成型反馈矩阵，我们通过查阅</a:t>
                </a:r>
                <a:r>
                  <a:rPr lang="en-US" altLang="zh-CN" sz="2000" b="1">
                    <a:solidFill>
                      <a:srgbClr val="000000"/>
                    </a:solidFill>
                    <a:latin typeface="Cambria Math" panose="02040503050406030204" charset="0"/>
                  </a:rPr>
                  <a:t>IEEE 802.11</a:t>
                </a:r>
                <a:r>
                  <a:rPr lang="zh-CN" altLang="en-US" sz="2000" b="1">
                    <a:solidFill>
                      <a:srgbClr val="000000"/>
                    </a:solidFill>
                    <a:latin typeface="Cambria Math" panose="02040503050406030204" charset="0"/>
                  </a:rPr>
                  <a:t>的标准文档可以</a:t>
                </a:r>
                <a:r>
                  <a:rPr lang="zh-CN" altLang="en-US" sz="2000" b="1">
                    <a:solidFill>
                      <a:srgbClr val="000000"/>
                    </a:solidFill>
                    <a:latin typeface="Cambria Math" panose="02040503050406030204" charset="0"/>
                  </a:rPr>
                  <a:t>看到：</a:t>
                </a:r>
                <a:endParaRPr lang="zh-CN" altLang="en-US" sz="2000" b="1">
                  <a:solidFill>
                    <a:srgbClr val="000000"/>
                  </a:solidFill>
                  <a:latin typeface="Cambria Math" panose="02040503050406030204" charset="0"/>
                </a:endParaRPr>
              </a:p>
              <a:p>
                <a:endParaRPr lang="zh-CN" altLang="en-US" sz="2000" b="1">
                  <a:solidFill>
                    <a:srgbClr val="000000"/>
                  </a:solidFill>
                  <a:latin typeface="Cambria Math" panose="02040503050406030204" charset="0"/>
                </a:endParaRPr>
              </a:p>
              <a:p>
                <a:r>
                  <a:rPr lang="en-US" altLang="zh-CN" sz="2000" b="1">
                    <a:solidFill>
                      <a:srgbClr val="000000"/>
                    </a:solidFill>
                    <a:latin typeface="Cambria Math" panose="02040503050406030204" charset="0"/>
                  </a:rPr>
                  <a:t>      </a:t>
                </a:r>
                <a:r>
                  <a:rPr lang="zh-CN" altLang="en-US" sz="2000" b="1">
                    <a:solidFill>
                      <a:srgbClr val="000000"/>
                    </a:solidFill>
                    <a:latin typeface="Cambria Math" panose="02040503050406030204" charset="0"/>
                  </a:rPr>
                  <a:t>发射端</a:t>
                </a:r>
                <a:r>
                  <a:rPr lang="en-US" altLang="zh-CN" sz="2000" b="1">
                    <a:solidFill>
                      <a:srgbClr val="000000"/>
                    </a:solidFill>
                    <a:latin typeface="Cambria Math" panose="02040503050406030204" charset="0"/>
                  </a:rPr>
                  <a:t>STA A</a:t>
                </a:r>
                <a:r>
                  <a:rPr lang="zh-CN" altLang="en-US" sz="2000" b="1">
                    <a:solidFill>
                      <a:srgbClr val="000000"/>
                    </a:solidFill>
                    <a:latin typeface="Cambria Math" panose="02040503050406030204" charset="0"/>
                  </a:rPr>
                  <a:t>对</a:t>
                </a:r>
                <a:r>
                  <a:rPr lang="en-US" altLang="zh-CN" sz="2000" b="1">
                    <a:solidFill>
                      <a:srgbClr val="000000"/>
                    </a:solidFill>
                    <a:latin typeface="Cambria Math" panose="02040503050406030204" charset="0"/>
                  </a:rPr>
                  <a:t>接收到的(特定子载波的)矩阵</a:t>
                </a:r>
                <a14:m>
                  <m:oMath xmlns:m="http://schemas.openxmlformats.org/officeDocument/2006/math">
                    <m:sSup>
                      <m:sSupPr>
                        <m:ctrlPr>
                          <a:rPr lang="en-US" altLang="zh-CN" sz="2000" i="1">
                            <a:latin typeface="+mn-ea"/>
                          </a:rPr>
                        </m:ctrlPr>
                      </m:sSupPr>
                      <m:e>
                        <m:r>
                          <a:rPr lang="en-US" altLang="zh-CN" sz="2000" i="1">
                            <a:latin typeface="+mn-ea"/>
                          </a:rPr>
                          <m:t>𝑉</m:t>
                        </m:r>
                      </m:e>
                      <m:sup>
                        <m:r>
                          <a:rPr lang="en-US" altLang="zh-CN" sz="2000" i="1">
                            <a:latin typeface="+mn-ea"/>
                          </a:rPr>
                          <m:t>𝑞</m:t>
                        </m:r>
                      </m:sup>
                    </m:sSup>
                    <m:r>
                      <a:rPr lang="en-US" altLang="zh-CN" sz="2000" i="1">
                        <a:latin typeface="+mn-ea"/>
                      </a:rPr>
                      <m:t>(</m:t>
                    </m:r>
                    <m:r>
                      <a:rPr lang="en-US" altLang="zh-CN" sz="2000" i="1">
                        <a:latin typeface="+mn-ea"/>
                      </a:rPr>
                      <m:t>𝑘</m:t>
                    </m:r>
                    <m:r>
                      <a:rPr lang="en-US" altLang="zh-CN" sz="2000" i="1">
                        <a:latin typeface="+mn-ea"/>
                      </a:rPr>
                      <m:t>)</m:t>
                    </m:r>
                  </m:oMath>
                </a14:m>
                <a:r>
                  <a:rPr lang="en-US" altLang="zh-CN" sz="2000" b="1">
                    <a:solidFill>
                      <a:srgbClr val="000000"/>
                    </a:solidFill>
                    <a:latin typeface="Cambria Math" panose="02040503050406030204" charset="0"/>
                  </a:rPr>
                  <a:t>解码如下:</a:t>
                </a:r>
                <a:endParaRPr lang="en-US" altLang="zh-CN" sz="2000" b="1">
                  <a:solidFill>
                    <a:srgbClr val="000000"/>
                  </a:solidFill>
                  <a:latin typeface="Cambria Math" panose="02040503050406030204" charset="0"/>
                </a:endParaRPr>
              </a:p>
              <a:p>
                <a:r>
                  <a:rPr lang="en-US" altLang="zh-CN" sz="2000" b="1">
                    <a:solidFill>
                      <a:srgbClr val="000000"/>
                    </a:solidFill>
                    <a:latin typeface="Cambria Math" panose="02040503050406030204" charset="0"/>
                  </a:rPr>
                  <a:t>     </a:t>
                </a:r>
                <a:endParaRPr lang="en-US" altLang="zh-CN" sz="2000" b="1">
                  <a:solidFill>
                    <a:srgbClr val="000000"/>
                  </a:solidFill>
                  <a:latin typeface="Cambria Math" panose="02040503050406030204" charset="0"/>
                </a:endParaRPr>
              </a:p>
              <a:p>
                <a:pPr marL="0" lvl="0" indent="0">
                  <a:buNone/>
                </a:pPr>
                <a:r>
                  <a:rPr lang="en-US" altLang="zh-CN" sz="2000" b="1">
                    <a:solidFill>
                      <a:srgbClr val="000000"/>
                    </a:solidFill>
                    <a:latin typeface="Cambria Math" panose="02040503050406030204" charset="0"/>
                  </a:rPr>
                  <a:t>3.波束形成反馈矩阵</a:t>
                </a:r>
                <a:r>
                  <a:rPr lang="zh-CN" altLang="en-US" sz="2000" b="1">
                    <a:solidFill>
                      <a:srgbClr val="000000"/>
                    </a:solidFill>
                    <a:latin typeface="Cambria Math" panose="02040503050406030204" charset="0"/>
                  </a:rPr>
                  <a:t>的</a:t>
                </a:r>
                <a14:m>
                  <m:oMath xmlns:m="http://schemas.openxmlformats.org/officeDocument/2006/math">
                    <m:r>
                      <a:rPr lang="en-US" altLang="zh-CN" sz="2000" i="1">
                        <a:solidFill>
                          <a:srgbClr val="000000"/>
                        </a:solidFill>
                        <a:latin typeface="Cambria Math" panose="02040503050406030204" charset="0"/>
                      </a:rPr>
                      <m:t>1</m:t>
                    </m:r>
                    <m:r>
                      <a:rPr lang="en-US" altLang="zh-CN" sz="2000" i="1">
                        <a:solidFill>
                          <a:srgbClr val="000000"/>
                        </a:solidFill>
                        <a:latin typeface="Cambria Math" panose="02040503050406030204" charset="0"/>
                      </a:rPr>
                      <m:t>…</m:t>
                    </m:r>
                    <m:sSub>
                      <m:sSubPr>
                        <m:ctrlPr>
                          <a:rPr lang="en-US" altLang="zh-CN" sz="2000" i="1">
                            <a:solidFill>
                              <a:srgbClr val="000000"/>
                            </a:solidFill>
                          </a:rPr>
                        </m:ctrlPr>
                      </m:sSubPr>
                      <m:e>
                        <m:r>
                          <a:rPr lang="en-US" altLang="zh-CN" sz="2000" i="1">
                            <a:solidFill>
                              <a:srgbClr val="000000"/>
                            </a:solidFill>
                            <a:latin typeface="Cambria Math" panose="02040503050406030204" charset="0"/>
                          </a:rPr>
                          <m:t>𝑁</m:t>
                        </m:r>
                      </m:e>
                      <m:sub>
                        <m:r>
                          <a:rPr lang="en-US" altLang="zh-CN" sz="2000" i="1">
                            <a:solidFill>
                              <a:srgbClr val="000000"/>
                            </a:solidFill>
                            <a:latin typeface="Cambria Math" panose="02040503050406030204" charset="0"/>
                          </a:rPr>
                          <m:t>𝑐</m:t>
                        </m:r>
                      </m:sub>
                    </m:sSub>
                  </m:oMath>
                </a14:m>
                <a:r>
                  <a:rPr lang="en-US" altLang="zh-CN" sz="2000" b="1">
                    <a:solidFill>
                      <a:srgbClr val="000000"/>
                    </a:solidFill>
                    <a:latin typeface="Cambria Math" panose="02040503050406030204" charset="0"/>
                  </a:rPr>
                  <a:t>列分别对应空间流</a:t>
                </a:r>
                <a14:m>
                  <m:oMath xmlns:m="http://schemas.openxmlformats.org/officeDocument/2006/math">
                    <m:r>
                      <a:rPr lang="en-US" altLang="zh-CN" sz="2000" i="1">
                        <a:solidFill>
                          <a:srgbClr val="000000"/>
                        </a:solidFill>
                        <a:latin typeface="Cambria Math" panose="02040503050406030204" charset="0"/>
                      </a:rPr>
                      <m:t>1</m:t>
                    </m:r>
                    <m:r>
                      <a:rPr lang="en-US" altLang="zh-CN" sz="2000" i="1">
                        <a:solidFill>
                          <a:srgbClr val="000000"/>
                        </a:solidFill>
                        <a:latin typeface="Cambria Math" panose="02040503050406030204" charset="0"/>
                      </a:rPr>
                      <m:t>…</m:t>
                    </m:r>
                    <m:sSub>
                      <m:sSubPr>
                        <m:ctrlPr>
                          <a:rPr lang="en-US" altLang="zh-CN" sz="2000" i="1">
                            <a:solidFill>
                              <a:srgbClr val="000000"/>
                            </a:solidFill>
                          </a:rPr>
                        </m:ctrlPr>
                      </m:sSubPr>
                      <m:e>
                        <m:r>
                          <a:rPr lang="en-US" altLang="zh-CN" sz="2000" i="1">
                            <a:solidFill>
                              <a:srgbClr val="000000"/>
                            </a:solidFill>
                            <a:latin typeface="Cambria Math" panose="02040503050406030204" charset="0"/>
                          </a:rPr>
                          <m:t>𝑁</m:t>
                        </m:r>
                      </m:e>
                      <m:sub>
                        <m:r>
                          <a:rPr lang="en-US" altLang="zh-CN" sz="2000" i="1">
                            <a:solidFill>
                              <a:srgbClr val="000000"/>
                            </a:solidFill>
                            <a:latin typeface="Cambria Math" panose="02040503050406030204" charset="0"/>
                          </a:rPr>
                          <m:t>𝑐</m:t>
                        </m:r>
                      </m:sub>
                    </m:sSub>
                  </m:oMath>
                </a14:m>
                <a:r>
                  <a:rPr lang="en-US" altLang="zh-CN" sz="2000" b="1">
                    <a:solidFill>
                      <a:srgbClr val="000000"/>
                    </a:solidFill>
                    <a:latin typeface="Cambria Math" panose="02040503050406030204" charset="0"/>
                  </a:rPr>
                  <a:t>。空间流到调制</a:t>
                </a:r>
                <a:r>
                  <a:rPr lang="zh-CN" altLang="en-US" sz="2000" b="1">
                    <a:solidFill>
                      <a:srgbClr val="000000"/>
                    </a:solidFill>
                    <a:latin typeface="Cambria Math" panose="02040503050406030204" charset="0"/>
                  </a:rPr>
                  <a:t>符号</a:t>
                </a:r>
                <a:r>
                  <a:rPr lang="en-US" altLang="zh-CN" sz="2000" b="1">
                    <a:solidFill>
                      <a:srgbClr val="000000"/>
                    </a:solidFill>
                    <a:latin typeface="Cambria Math" panose="02040503050406030204" charset="0"/>
                  </a:rPr>
                  <a:t>的映射在19.5的MCS表中定义(</a:t>
                </a:r>
                <a:r>
                  <a:rPr lang="zh-CN" altLang="en-US" sz="2000" b="1">
                    <a:solidFill>
                      <a:srgbClr val="000000"/>
                    </a:solidFill>
                    <a:latin typeface="Cambria Math" panose="02040503050406030204" charset="0"/>
                  </a:rPr>
                  <a:t>因为这里的映射关系比较多，我就不在这里列举</a:t>
                </a:r>
                <a:r>
                  <a:rPr lang="en-US" altLang="zh-CN" sz="2000" b="1">
                    <a:solidFill>
                      <a:srgbClr val="000000"/>
                    </a:solidFill>
                    <a:latin typeface="Cambria Math" panose="02040503050406030204" charset="0"/>
                  </a:rPr>
                  <a:t>)。发射机STA A不</a:t>
                </a:r>
                <a:r>
                  <a:rPr lang="zh-CN" altLang="en-US" sz="2000" b="1">
                    <a:solidFill>
                      <a:srgbClr val="000000"/>
                    </a:solidFill>
                    <a:latin typeface="Cambria Math" panose="02040503050406030204" charset="0"/>
                  </a:rPr>
                  <a:t>用</a:t>
                </a:r>
                <a:r>
                  <a:rPr lang="en-US" altLang="zh-CN" sz="2000" b="1">
                    <a:solidFill>
                      <a:srgbClr val="000000"/>
                    </a:solidFill>
                    <a:latin typeface="Cambria Math" panose="02040503050406030204" charset="0"/>
                  </a:rPr>
                  <a:t>对波束形成反馈矩阵的列进行重新排序。</a:t>
                </a:r>
                <a:endParaRPr lang="en-US" altLang="zh-CN" sz="2000" b="1">
                  <a:solidFill>
                    <a:srgbClr val="000000"/>
                  </a:solidFill>
                  <a:latin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1185545" y="836295"/>
                <a:ext cx="10160635" cy="2270125"/>
              </a:xfrm>
              <a:prstGeom prst="rect">
                <a:avLst/>
              </a:prstGeom>
              <a:blipFill rotWithShape="1">
                <a:blip r:embed="rId1"/>
                <a:stretch>
                  <a:fillRect/>
                </a:stretch>
              </a:blipFill>
            </p:spPr>
            <p:txBody>
              <a:bodyPr/>
              <a:lstStyle/>
              <a:p>
                <a:r>
                  <a:rPr lang="zh-CN" altLang="en-US">
                    <a:noFill/>
                  </a:rPr>
                  <a:t> </a:t>
                </a:r>
              </a:p>
            </p:txBody>
          </p:sp>
        </mc:Fallback>
      </mc:AlternateContent>
      <p:pic>
        <p:nvPicPr>
          <p:cNvPr id="3074" name="Picture 2"/>
          <p:cNvPicPr>
            <a:picLocks noChangeAspect="1" noChangeArrowheads="1"/>
          </p:cNvPicPr>
          <p:nvPr>
            <p:custDataLst>
              <p:tags r:id="rId2"/>
            </p:custDataLst>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6230" y="3212465"/>
            <a:ext cx="7438390" cy="3018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72792" y="188451"/>
            <a:ext cx="1724098" cy="5384800"/>
          </a:xfrm>
          <a:prstGeom prst="rect">
            <a:avLst/>
          </a:prstGeom>
          <a:noFill/>
        </p:spPr>
        <p:txBody>
          <a:bodyPr wrap="square" rtlCol="0">
            <a:spAutoFit/>
          </a:bodyPr>
          <a:lstStyle/>
          <a:p>
            <a:r>
              <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3</a:t>
            </a:r>
            <a:endPar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6" name="直接连接符 5"/>
          <p:cNvCxnSpPr/>
          <p:nvPr/>
        </p:nvCxnSpPr>
        <p:spPr>
          <a:xfrm>
            <a:off x="1158703" y="4271849"/>
            <a:ext cx="9918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58702" y="4521971"/>
            <a:ext cx="774797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159049" y="3645549"/>
            <a:ext cx="2856230" cy="583565"/>
          </a:xfrm>
          <a:prstGeom prst="rect">
            <a:avLst/>
          </a:prstGeom>
        </p:spPr>
        <p:txBody>
          <a:bodyPr wrap="none">
            <a:spAutoFit/>
          </a:bodyPr>
          <a:lstStyle/>
          <a:p>
            <a:r>
              <a:rPr lang="en-US" altLang="zh-CN" sz="3200" b="1" dirty="0">
                <a:solidFill>
                  <a:schemeClr val="bg1"/>
                </a:solidFill>
                <a:latin typeface="Times New Roman" panose="02020603050405020304" pitchFamily="18" charset="0"/>
                <a:cs typeface="Times New Roman" panose="02020603050405020304" pitchFamily="18" charset="0"/>
              </a:rPr>
              <a:t>Task 2 S</a:t>
            </a:r>
            <a:r>
              <a:rPr lang="en-US" altLang="zh-CN" sz="3200" b="1" dirty="0">
                <a:solidFill>
                  <a:schemeClr val="bg1"/>
                </a:solidFill>
                <a:latin typeface="Times New Roman" panose="02020603050405020304" pitchFamily="18" charset="0"/>
                <a:cs typeface="Times New Roman" panose="02020603050405020304" pitchFamily="18" charset="0"/>
              </a:rPr>
              <a:t>olution</a:t>
            </a:r>
            <a:endParaRPr lang="en-US" altLang="zh-CN" sz="3200" b="1" dirty="0">
              <a:solidFill>
                <a:schemeClr val="bg1"/>
              </a:solidFill>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19830" y="332740"/>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Downlink Zero-Forcing Beamforming</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631950" y="1052195"/>
            <a:ext cx="9244330" cy="4399915"/>
          </a:xfrm>
          <a:prstGeom prst="rect">
            <a:avLst/>
          </a:prstGeom>
          <a:noFill/>
        </p:spPr>
        <p:txBody>
          <a:bodyPr wrap="square" rtlCol="0">
            <a:spAutoFit/>
          </a:bodyPr>
          <a:p>
            <a:pPr algn="just"/>
            <a:r>
              <a:rPr lang="zh-CN" altLang="en-US" sz="2000" b="1"/>
              <a:t>首先，让我先说说完成这个任务的思路与步骤：</a:t>
            </a:r>
            <a:endParaRPr lang="zh-CN" altLang="en-US" sz="2000" b="1"/>
          </a:p>
          <a:p>
            <a:pPr algn="just"/>
            <a:endParaRPr lang="zh-CN" altLang="en-US" sz="2000" b="1"/>
          </a:p>
          <a:p>
            <a:pPr algn="just"/>
            <a:r>
              <a:rPr lang="en-US" altLang="zh-CN" sz="2000" b="1"/>
              <a:t>         1. </a:t>
            </a:r>
            <a:r>
              <a:rPr lang="zh-CN" altLang="en-US" sz="2000" b="1"/>
              <a:t>首先，这个问题与</a:t>
            </a:r>
            <a:r>
              <a:rPr lang="en-US" altLang="zh-CN" sz="2000" b="1"/>
              <a:t>MU-MIMO</a:t>
            </a:r>
            <a:r>
              <a:rPr lang="zh-CN" altLang="en-US" sz="2000" b="1"/>
              <a:t>有关，因此无论我们要求解什么内容，首先应该要清楚</a:t>
            </a:r>
            <a:r>
              <a:rPr lang="en-US" altLang="zh-CN" sz="2000" b="1"/>
              <a:t>MU-MIMO</a:t>
            </a:r>
            <a:r>
              <a:rPr lang="zh-CN" altLang="en-US" sz="2000" b="1"/>
              <a:t>的传输流程。但是通过阅读本题，我们发现这个问题发射机有</a:t>
            </a:r>
            <a:r>
              <a:rPr lang="en-US" altLang="zh-CN" sz="2000" b="1"/>
              <a:t>4</a:t>
            </a:r>
            <a:r>
              <a:rPr lang="zh-CN" altLang="en-US" sz="2000" b="1"/>
              <a:t>根天线，而也恰好存在</a:t>
            </a:r>
            <a:r>
              <a:rPr lang="en-US" altLang="zh-CN" sz="2000" b="1"/>
              <a:t>4</a:t>
            </a:r>
            <a:r>
              <a:rPr lang="zh-CN" altLang="en-US" sz="2000" b="1"/>
              <a:t>个单天线的接收机。因此，这个题的信道模型就可以等效为</a:t>
            </a:r>
            <a:r>
              <a:rPr lang="en-US" altLang="zh-CN" sz="2000" b="1"/>
              <a:t>4</a:t>
            </a:r>
            <a:r>
              <a:rPr lang="zh-CN" altLang="en-US" sz="2000" b="1"/>
              <a:t>个并行且互相不干扰的</a:t>
            </a:r>
            <a:r>
              <a:rPr lang="zh-CN" altLang="en-US" sz="2000" b="1"/>
              <a:t>信道。</a:t>
            </a:r>
            <a:endParaRPr lang="zh-CN" altLang="en-US" sz="2000" b="1"/>
          </a:p>
          <a:p>
            <a:pPr algn="just"/>
            <a:endParaRPr lang="zh-CN" altLang="en-US" sz="2000" b="1"/>
          </a:p>
          <a:p>
            <a:pPr algn="just"/>
            <a:r>
              <a:rPr lang="en-US" altLang="zh-CN" sz="2000" b="1"/>
              <a:t>         2. </a:t>
            </a:r>
            <a:r>
              <a:rPr lang="zh-CN" altLang="en-US" sz="2000" b="1"/>
              <a:t>接下来，在熟悉此题包含的模型后，我们来看看题目要我们求什么。这个题目要我们分别画出</a:t>
            </a:r>
            <a:r>
              <a:rPr lang="en-US" altLang="zh-CN" sz="2000" b="1"/>
              <a:t>4</a:t>
            </a:r>
            <a:r>
              <a:rPr lang="zh-CN" altLang="en-US" sz="2000" b="1"/>
              <a:t>个单天线接收机的信噪比分布情况。我们都知道，接收机的信噪比即为发射信息乘以信道矩阵的模平方与噪声矩阵的模平方的比值。而在</a:t>
            </a:r>
            <a:r>
              <a:rPr lang="en-US" altLang="zh-CN" sz="2000" b="1"/>
              <a:t>MU-MIMO</a:t>
            </a:r>
            <a:r>
              <a:rPr lang="zh-CN" altLang="en-US" sz="2000" b="1"/>
              <a:t>系统中，每个信道和信道噪声都是相互独立的。因此，我们要求每个信道的信噪比只需要对发射信息对应的行的模长平方比上噪声矩阵对应行</a:t>
            </a:r>
            <a:r>
              <a:rPr lang="zh-CN" altLang="en-US" sz="2000" b="1"/>
              <a:t>的模长平方即可。</a:t>
            </a:r>
            <a:endParaRPr lang="en-US" altLang="zh-CN" sz="2000" b="1"/>
          </a:p>
          <a:p>
            <a:pPr algn="just"/>
            <a:endParaRPr lang="zh-CN" altLang="en-US" sz="2000" b="1"/>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92220" y="260350"/>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Downlink Zero-Forcing Beamforming</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703705" y="1412875"/>
            <a:ext cx="9244330" cy="2245360"/>
          </a:xfrm>
          <a:prstGeom prst="rect">
            <a:avLst/>
          </a:prstGeom>
          <a:noFill/>
        </p:spPr>
        <p:txBody>
          <a:bodyPr wrap="square" rtlCol="0">
            <a:spAutoFit/>
          </a:bodyPr>
          <a:p>
            <a:pPr algn="just"/>
            <a:r>
              <a:rPr lang="zh-CN" altLang="en-US" sz="2000" b="1"/>
              <a:t>首先，让我先说说完成这个任务的思路与步骤：</a:t>
            </a:r>
            <a:endParaRPr lang="zh-CN" altLang="en-US" sz="2000" b="1"/>
          </a:p>
          <a:p>
            <a:pPr algn="just"/>
            <a:r>
              <a:rPr lang="en-US" altLang="zh-CN" sz="2000" b="1"/>
              <a:t> </a:t>
            </a:r>
            <a:endParaRPr lang="en-US" altLang="zh-CN" sz="2000" b="1"/>
          </a:p>
          <a:p>
            <a:pPr algn="just"/>
            <a:r>
              <a:rPr lang="en-US" altLang="zh-CN" sz="2000" b="1"/>
              <a:t>3.</a:t>
            </a:r>
            <a:r>
              <a:rPr lang="zh-CN" altLang="en-US" sz="2000" b="1"/>
              <a:t>了解了题目背景模型与需要求解的信息，我们就可以设计程序来仿真传输过程了。对于本次的程序设计，我主要关注</a:t>
            </a:r>
            <a:r>
              <a:rPr lang="zh-CN" altLang="en-US" sz="2000" b="1"/>
              <a:t>以下</a:t>
            </a:r>
            <a:r>
              <a:rPr lang="zh-CN" altLang="en-US" sz="2000" b="1"/>
              <a:t>几点：</a:t>
            </a:r>
            <a:endParaRPr lang="zh-CN" altLang="en-US" sz="2000" b="1"/>
          </a:p>
          <a:p>
            <a:pPr algn="just"/>
            <a:r>
              <a:rPr lang="en-US" altLang="zh-CN" sz="2000" b="1"/>
              <a:t>     1):  </a:t>
            </a:r>
            <a:r>
              <a:rPr lang="zh-CN" altLang="en-US" sz="2000" b="1"/>
              <a:t>信号比特矩阵</a:t>
            </a:r>
            <a:r>
              <a:rPr lang="en-US" altLang="zh-CN" sz="2000" b="1"/>
              <a:t>s</a:t>
            </a:r>
            <a:r>
              <a:rPr lang="zh-CN" altLang="en-US" sz="2000" b="1"/>
              <a:t>：对于这个矩阵的设计，我仍然采用了上一次作业的</a:t>
            </a:r>
            <a:r>
              <a:rPr lang="en-US" altLang="zh-CN" sz="2000" b="1"/>
              <a:t>QPSK</a:t>
            </a:r>
            <a:r>
              <a:rPr lang="zh-CN" altLang="en-US" sz="2000" b="1"/>
              <a:t>调制方案来进行设计。也就是同一时刻每根发射机天线随机发射</a:t>
            </a:r>
            <a:r>
              <a:rPr lang="en-US" altLang="zh-CN" sz="2000" b="1"/>
              <a:t>QPSK</a:t>
            </a:r>
            <a:r>
              <a:rPr lang="zh-CN" altLang="en-US" sz="2000" b="1"/>
              <a:t>中四个符号其中的一个。如下所示：</a:t>
            </a:r>
            <a:r>
              <a:rPr lang="en-US" altLang="zh-CN" sz="2000" b="1"/>
              <a:t>	</a:t>
            </a:r>
            <a:endParaRPr lang="en-US" altLang="zh-CN" sz="2000" b="1"/>
          </a:p>
        </p:txBody>
      </p:sp>
      <p:pic>
        <p:nvPicPr>
          <p:cNvPr id="13" name="图片 12" descr="20220405200019"/>
          <p:cNvPicPr>
            <a:picLocks noChangeAspect="1"/>
          </p:cNvPicPr>
          <p:nvPr/>
        </p:nvPicPr>
        <p:blipFill>
          <a:blip r:embed="rId1"/>
          <a:stretch>
            <a:fillRect/>
          </a:stretch>
        </p:blipFill>
        <p:spPr>
          <a:xfrm>
            <a:off x="1691640" y="3716655"/>
            <a:ext cx="9267825" cy="1847850"/>
          </a:xfrm>
          <a:prstGeom prst="rect">
            <a:avLst/>
          </a:prstGeom>
        </p:spPr>
      </p:pic>
      <p:sp>
        <p:nvSpPr>
          <p:cNvPr id="14" name="文本框 13"/>
          <p:cNvSpPr txBox="1"/>
          <p:nvPr/>
        </p:nvSpPr>
        <p:spPr>
          <a:xfrm>
            <a:off x="4728210" y="5732780"/>
            <a:ext cx="3670935" cy="398780"/>
          </a:xfrm>
          <a:prstGeom prst="rect">
            <a:avLst/>
          </a:prstGeom>
          <a:noFill/>
        </p:spPr>
        <p:txBody>
          <a:bodyPr wrap="square" rtlCol="0">
            <a:spAutoFit/>
          </a:bodyPr>
          <a:p>
            <a:r>
              <a:rPr lang="zh-CN" altLang="en-US" sz="2000" b="1"/>
              <a:t>信号比特矩阵s的设计</a:t>
            </a:r>
            <a:endParaRPr lang="zh-CN" altLang="en-US" sz="2000" b="1"/>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92220" y="260350"/>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Downlink Zero-Forcing Beamforming</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703705" y="1066165"/>
            <a:ext cx="9244330" cy="2861310"/>
          </a:xfrm>
          <a:prstGeom prst="rect">
            <a:avLst/>
          </a:prstGeom>
          <a:noFill/>
        </p:spPr>
        <p:txBody>
          <a:bodyPr wrap="square" rtlCol="0">
            <a:spAutoFit/>
          </a:bodyPr>
          <a:p>
            <a:pPr algn="just"/>
            <a:r>
              <a:rPr lang="zh-CN" altLang="en-US" sz="2000" b="1"/>
              <a:t>首先，让我先说说完成这个任务的思路与步骤：</a:t>
            </a:r>
            <a:endParaRPr lang="zh-CN" altLang="en-US" sz="2000" b="1"/>
          </a:p>
          <a:p>
            <a:pPr algn="just"/>
            <a:r>
              <a:rPr lang="en-US" altLang="zh-CN" sz="2000" b="1"/>
              <a:t> </a:t>
            </a:r>
            <a:endParaRPr lang="en-US" altLang="zh-CN" sz="2000" b="1"/>
          </a:p>
          <a:p>
            <a:pPr algn="just"/>
            <a:r>
              <a:rPr lang="en-US" altLang="zh-CN" sz="2000" b="1"/>
              <a:t>3.</a:t>
            </a:r>
            <a:r>
              <a:rPr lang="zh-CN" altLang="en-US" sz="2000" b="1"/>
              <a:t>了解了题目背景模型与需要求解的信息，我们就可以设计程序来仿真传输过程了。对于本次的程序设计，我主要关注</a:t>
            </a:r>
            <a:r>
              <a:rPr lang="zh-CN" altLang="en-US" sz="2000" b="1"/>
              <a:t>以下</a:t>
            </a:r>
            <a:r>
              <a:rPr lang="zh-CN" altLang="en-US" sz="2000" b="1"/>
              <a:t>几点：</a:t>
            </a:r>
            <a:endParaRPr lang="zh-CN" altLang="en-US" sz="2000" b="1"/>
          </a:p>
          <a:p>
            <a:pPr algn="just"/>
            <a:r>
              <a:rPr lang="en-US" altLang="zh-CN" sz="2000" b="1"/>
              <a:t>     2):  </a:t>
            </a:r>
            <a:r>
              <a:rPr lang="zh-CN" altLang="en-US" sz="2000" b="1"/>
              <a:t>信道矩阵</a:t>
            </a:r>
            <a:r>
              <a:rPr lang="en-US" altLang="zh-CN" sz="2000" b="1"/>
              <a:t>H</a:t>
            </a:r>
            <a:r>
              <a:rPr lang="zh-CN" altLang="en-US" sz="2000" b="1"/>
              <a:t>与噪声矩阵</a:t>
            </a:r>
            <a:r>
              <a:rPr lang="en-US" altLang="zh-CN" sz="2000" b="1"/>
              <a:t>Z</a:t>
            </a:r>
            <a:r>
              <a:rPr lang="zh-CN" altLang="en-US" sz="2000" b="1"/>
              <a:t>的设计：对于信道矩阵</a:t>
            </a:r>
            <a:r>
              <a:rPr lang="en-US" altLang="zh-CN" sz="2000" b="1"/>
              <a:t>H</a:t>
            </a:r>
            <a:r>
              <a:rPr lang="zh-CN" altLang="en-US" sz="2000" b="1"/>
              <a:t>，由于</a:t>
            </a:r>
            <a:r>
              <a:rPr lang="en-US" altLang="zh-CN" sz="2000" b="1"/>
              <a:t>H</a:t>
            </a:r>
            <a:r>
              <a:rPr lang="zh-CN" altLang="en-US" sz="2000" b="1"/>
              <a:t>不一定是一个每一行</a:t>
            </a:r>
            <a:r>
              <a:rPr lang="en-US" altLang="zh-CN" sz="2000" b="1"/>
              <a:t>(</a:t>
            </a:r>
            <a:r>
              <a:rPr lang="zh-CN" altLang="en-US" sz="2000" b="1"/>
              <a:t>代表了每一个信道</a:t>
            </a:r>
            <a:r>
              <a:rPr lang="en-US" altLang="zh-CN" sz="2000" b="1"/>
              <a:t>)</a:t>
            </a:r>
            <a:r>
              <a:rPr lang="zh-CN" altLang="en-US" sz="2000" b="1"/>
              <a:t>都正交的矩阵。因此，我们在设计时仍然采用生成随机数的方式来设计。这个矩阵</a:t>
            </a:r>
            <a:r>
              <a:rPr lang="en-US" altLang="zh-CN" sz="2000" b="1"/>
              <a:t>(</a:t>
            </a:r>
            <a:r>
              <a:rPr lang="zh-CN" altLang="en-US" sz="2000" b="1"/>
              <a:t>总传输矩阵</a:t>
            </a:r>
            <a:r>
              <a:rPr lang="en-US" altLang="zh-CN" sz="2000" b="1"/>
              <a:t>H_all)</a:t>
            </a:r>
            <a:r>
              <a:rPr lang="zh-CN" altLang="en-US" sz="2000" b="1"/>
              <a:t>每一行代表了每一个发射机到接收机的信道，矩阵大小为</a:t>
            </a:r>
            <a:r>
              <a:rPr lang="en-US" altLang="zh-CN" sz="2000" b="1"/>
              <a:t>4*4(</a:t>
            </a:r>
            <a:r>
              <a:rPr lang="zh-CN" altLang="en-US" sz="2000" b="1"/>
              <a:t>因为有干扰</a:t>
            </a:r>
            <a:r>
              <a:rPr lang="en-US" altLang="zh-CN" sz="2000" b="1"/>
              <a:t>H</a:t>
            </a:r>
            <a:r>
              <a:rPr lang="zh-CN" altLang="en-US" sz="2000" b="1"/>
              <a:t>并不是对角阵，这反映了初始状态下发射机每根天线到每个接收机都存在连接的路径</a:t>
            </a:r>
            <a:r>
              <a:rPr lang="en-US" altLang="zh-CN" sz="2000" b="1"/>
              <a:t>)</a:t>
            </a:r>
            <a:r>
              <a:rPr lang="zh-CN" altLang="en-US" sz="2000" b="1"/>
              <a:t>。</a:t>
            </a:r>
            <a:endParaRPr lang="zh-CN" altLang="en-US" sz="2000" b="1"/>
          </a:p>
        </p:txBody>
      </p:sp>
      <p:pic>
        <p:nvPicPr>
          <p:cNvPr id="6" name="图片 5" descr="20220405200921"/>
          <p:cNvPicPr>
            <a:picLocks noChangeAspect="1"/>
          </p:cNvPicPr>
          <p:nvPr/>
        </p:nvPicPr>
        <p:blipFill>
          <a:blip r:embed="rId1"/>
          <a:stretch>
            <a:fillRect/>
          </a:stretch>
        </p:blipFill>
        <p:spPr>
          <a:xfrm>
            <a:off x="4079875" y="3927475"/>
            <a:ext cx="5610225" cy="2085975"/>
          </a:xfrm>
          <a:prstGeom prst="rect">
            <a:avLst/>
          </a:prstGeom>
        </p:spPr>
      </p:pic>
      <p:sp>
        <p:nvSpPr>
          <p:cNvPr id="7" name="文本框 6"/>
          <p:cNvSpPr txBox="1"/>
          <p:nvPr/>
        </p:nvSpPr>
        <p:spPr>
          <a:xfrm>
            <a:off x="5088255" y="6021070"/>
            <a:ext cx="3670935" cy="398780"/>
          </a:xfrm>
          <a:prstGeom prst="rect">
            <a:avLst/>
          </a:prstGeom>
          <a:noFill/>
        </p:spPr>
        <p:txBody>
          <a:bodyPr wrap="square" rtlCol="0">
            <a:spAutoFit/>
          </a:bodyPr>
          <a:p>
            <a:r>
              <a:rPr lang="zh-CN" altLang="en-US" sz="2000" b="1"/>
              <a:t>信号矩阵</a:t>
            </a:r>
            <a:r>
              <a:rPr lang="en-US" altLang="zh-CN" sz="2000" b="1"/>
              <a:t>H</a:t>
            </a:r>
            <a:r>
              <a:rPr lang="zh-CN" altLang="en-US" sz="2000" b="1"/>
              <a:t>的设计</a:t>
            </a:r>
            <a:endParaRPr lang="zh-CN" altLang="en-US" sz="2000" b="1"/>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92220" y="260350"/>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Downlink Zero-Forcing Beamforming</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703705" y="1066165"/>
            <a:ext cx="9244330" cy="2861310"/>
          </a:xfrm>
          <a:prstGeom prst="rect">
            <a:avLst/>
          </a:prstGeom>
          <a:noFill/>
        </p:spPr>
        <p:txBody>
          <a:bodyPr wrap="square" rtlCol="0">
            <a:spAutoFit/>
          </a:bodyPr>
          <a:p>
            <a:pPr algn="just"/>
            <a:r>
              <a:rPr lang="zh-CN" altLang="en-US" sz="2000" b="1"/>
              <a:t>首先，让我先说说完成这个任务的思路与步骤：</a:t>
            </a:r>
            <a:endParaRPr lang="zh-CN" altLang="en-US" sz="2000" b="1"/>
          </a:p>
          <a:p>
            <a:pPr algn="just"/>
            <a:r>
              <a:rPr lang="en-US" altLang="zh-CN" sz="2000" b="1"/>
              <a:t> </a:t>
            </a:r>
            <a:endParaRPr lang="en-US" altLang="zh-CN" sz="2000" b="1"/>
          </a:p>
          <a:p>
            <a:pPr algn="just"/>
            <a:r>
              <a:rPr lang="en-US" altLang="zh-CN" sz="2000" b="1"/>
              <a:t>3.</a:t>
            </a:r>
            <a:r>
              <a:rPr lang="zh-CN" altLang="en-US" sz="2000" b="1"/>
              <a:t>了解了题目背景模型与需要求解的信息，我们就可以设计程序来仿真传输过程了。对于本次的程序设计，我主要关注</a:t>
            </a:r>
            <a:r>
              <a:rPr lang="zh-CN" altLang="en-US" sz="2000" b="1"/>
              <a:t>以下</a:t>
            </a:r>
            <a:r>
              <a:rPr lang="zh-CN" altLang="en-US" sz="2000" b="1"/>
              <a:t>几点：</a:t>
            </a:r>
            <a:endParaRPr lang="zh-CN" altLang="en-US" sz="2000" b="1"/>
          </a:p>
          <a:p>
            <a:pPr algn="just"/>
            <a:r>
              <a:rPr lang="en-US" altLang="zh-CN" sz="2000" b="1"/>
              <a:t>     2):  </a:t>
            </a:r>
            <a:r>
              <a:rPr lang="zh-CN" altLang="en-US" sz="2000" b="1"/>
              <a:t>信道矩阵</a:t>
            </a:r>
            <a:r>
              <a:rPr lang="en-US" altLang="zh-CN" sz="2000" b="1"/>
              <a:t>H</a:t>
            </a:r>
            <a:r>
              <a:rPr lang="zh-CN" altLang="en-US" sz="2000" b="1"/>
              <a:t>与噪声矩阵</a:t>
            </a:r>
            <a:r>
              <a:rPr lang="en-US" altLang="zh-CN" sz="2000" b="1"/>
              <a:t>Z</a:t>
            </a:r>
            <a:r>
              <a:rPr lang="zh-CN" altLang="en-US" sz="2000" b="1"/>
              <a:t>的设计：对于噪声矩阵</a:t>
            </a:r>
            <a:r>
              <a:rPr lang="en-US" altLang="zh-CN" sz="2000" b="1"/>
              <a:t>Z</a:t>
            </a:r>
            <a:r>
              <a:rPr lang="zh-CN" altLang="en-US" sz="2000" b="1"/>
              <a:t>，由于</a:t>
            </a:r>
            <a:r>
              <a:rPr lang="en-US" altLang="zh-CN" sz="2000" b="1"/>
              <a:t>Z</a:t>
            </a:r>
            <a:r>
              <a:rPr lang="zh-CN" altLang="en-US" sz="2000" b="1"/>
              <a:t>反应了每一路信道存在的随机噪声，而每一路信道的噪声应该是不互相干扰的。因此，</a:t>
            </a:r>
            <a:r>
              <a:rPr lang="en-US" altLang="zh-CN" sz="2000" b="1"/>
              <a:t>Z</a:t>
            </a:r>
            <a:r>
              <a:rPr lang="zh-CN" altLang="en-US" sz="2000" b="1"/>
              <a:t>的大小为</a:t>
            </a:r>
            <a:r>
              <a:rPr lang="en-US" altLang="zh-CN" sz="2000" b="1"/>
              <a:t>4*1,</a:t>
            </a:r>
            <a:r>
              <a:rPr lang="zh-CN" altLang="en-US" sz="2000" b="1"/>
              <a:t>其中的元素由我们随机产生，而同时我们还需要注意题目中的表述</a:t>
            </a:r>
            <a:r>
              <a:rPr lang="en-US" altLang="zh-CN" sz="2000" b="1"/>
              <a:t>“</a:t>
            </a:r>
            <a:r>
              <a:rPr lang="zh-CN" altLang="en-US" sz="2000" b="1"/>
              <a:t>Given a noise power</a:t>
            </a:r>
            <a:r>
              <a:rPr lang="en-US" altLang="zh-CN" sz="2000" b="1"/>
              <a:t>”</a:t>
            </a:r>
            <a:r>
              <a:rPr lang="zh-CN" altLang="en-US" sz="2000" b="1"/>
              <a:t>。所以，产生的噪声矩阵前面还需要乘以和噪声功率相关的系数</a:t>
            </a:r>
            <a:r>
              <a:rPr lang="en-US" altLang="zh-CN" sz="2000" b="1"/>
              <a:t>--</a:t>
            </a:r>
            <a:r>
              <a:rPr lang="zh-CN" altLang="en-US" sz="2000" b="1"/>
              <a:t>功率谱密度。在功率谱密度的表达式中，我们假设噪声的功率为</a:t>
            </a:r>
            <a:r>
              <a:rPr lang="en-US" altLang="zh-CN" sz="2000" b="1"/>
              <a:t>0.5</a:t>
            </a:r>
            <a:r>
              <a:rPr lang="zh-CN" altLang="en-US" sz="2000" b="1"/>
              <a:t> 且保持</a:t>
            </a:r>
            <a:r>
              <a:rPr lang="zh-CN" altLang="en-US" sz="2000" b="1"/>
              <a:t>恒定。</a:t>
            </a:r>
            <a:endParaRPr lang="zh-CN" altLang="en-US" sz="2000" b="1"/>
          </a:p>
        </p:txBody>
      </p:sp>
      <p:sp>
        <p:nvSpPr>
          <p:cNvPr id="7" name="文本框 6"/>
          <p:cNvSpPr txBox="1"/>
          <p:nvPr/>
        </p:nvSpPr>
        <p:spPr>
          <a:xfrm>
            <a:off x="5088255" y="6021070"/>
            <a:ext cx="3670935" cy="398780"/>
          </a:xfrm>
          <a:prstGeom prst="rect">
            <a:avLst/>
          </a:prstGeom>
          <a:noFill/>
        </p:spPr>
        <p:txBody>
          <a:bodyPr wrap="square" rtlCol="0">
            <a:spAutoFit/>
          </a:bodyPr>
          <a:p>
            <a:r>
              <a:rPr lang="zh-CN" altLang="en-US" sz="2000" b="1"/>
              <a:t>噪声矩阵</a:t>
            </a:r>
            <a:r>
              <a:rPr lang="en-US" altLang="zh-CN" sz="2000" b="1"/>
              <a:t>Z</a:t>
            </a:r>
            <a:r>
              <a:rPr lang="zh-CN" altLang="en-US" sz="2000" b="1"/>
              <a:t>的设计</a:t>
            </a:r>
            <a:endParaRPr lang="zh-CN" altLang="en-US" sz="2000" b="1"/>
          </a:p>
        </p:txBody>
      </p:sp>
      <p:pic>
        <p:nvPicPr>
          <p:cNvPr id="6" name="图片 5" descr="20220405213412"/>
          <p:cNvPicPr>
            <a:picLocks noChangeAspect="1"/>
          </p:cNvPicPr>
          <p:nvPr/>
        </p:nvPicPr>
        <p:blipFill>
          <a:blip r:embed="rId1"/>
          <a:stretch>
            <a:fillRect/>
          </a:stretch>
        </p:blipFill>
        <p:spPr>
          <a:xfrm>
            <a:off x="3288030" y="4436745"/>
            <a:ext cx="6467475" cy="342900"/>
          </a:xfrm>
          <a:prstGeom prst="rect">
            <a:avLst/>
          </a:prstGeom>
        </p:spPr>
      </p:pic>
      <p:pic>
        <p:nvPicPr>
          <p:cNvPr id="13" name="图片 12" descr="20220405213427"/>
          <p:cNvPicPr>
            <a:picLocks noChangeAspect="1"/>
          </p:cNvPicPr>
          <p:nvPr/>
        </p:nvPicPr>
        <p:blipFill>
          <a:blip r:embed="rId2"/>
          <a:stretch>
            <a:fillRect/>
          </a:stretch>
        </p:blipFill>
        <p:spPr>
          <a:xfrm>
            <a:off x="3575685" y="5009515"/>
            <a:ext cx="5676265" cy="781050"/>
          </a:xfrm>
          <a:prstGeom prst="rect">
            <a:avLst/>
          </a:prstGeom>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92220" y="260350"/>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Downlink Zero-Forcing Beamforming</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703705" y="1066165"/>
            <a:ext cx="9244330" cy="3169285"/>
          </a:xfrm>
          <a:prstGeom prst="rect">
            <a:avLst/>
          </a:prstGeom>
          <a:noFill/>
        </p:spPr>
        <p:txBody>
          <a:bodyPr wrap="square" rtlCol="0">
            <a:spAutoFit/>
          </a:bodyPr>
          <a:p>
            <a:pPr algn="just"/>
            <a:r>
              <a:rPr lang="zh-CN" altLang="en-US" sz="2000" b="1"/>
              <a:t>首先，让我先说说完成这个任务的思路与步骤：</a:t>
            </a:r>
            <a:endParaRPr lang="zh-CN" altLang="en-US" sz="2000" b="1"/>
          </a:p>
          <a:p>
            <a:pPr algn="just"/>
            <a:r>
              <a:rPr lang="en-US" altLang="zh-CN" sz="2000" b="1"/>
              <a:t> </a:t>
            </a:r>
            <a:endParaRPr lang="en-US" altLang="zh-CN" sz="2000" b="1"/>
          </a:p>
          <a:p>
            <a:pPr algn="just"/>
            <a:r>
              <a:rPr lang="en-US" altLang="zh-CN" sz="2000" b="1"/>
              <a:t>3.</a:t>
            </a:r>
            <a:r>
              <a:rPr lang="zh-CN" altLang="en-US" sz="2000" b="1"/>
              <a:t>了解了题目背景模型与需要求解的信息，我们就可以设计程序来仿真传输过程了。对于本次的程序设计，我主要关注</a:t>
            </a:r>
            <a:r>
              <a:rPr lang="zh-CN" altLang="en-US" sz="2000" b="1"/>
              <a:t>以下</a:t>
            </a:r>
            <a:r>
              <a:rPr lang="zh-CN" altLang="en-US" sz="2000" b="1"/>
              <a:t>几点：</a:t>
            </a:r>
            <a:endParaRPr lang="zh-CN" altLang="en-US" sz="2000" b="1"/>
          </a:p>
          <a:p>
            <a:pPr algn="just"/>
            <a:r>
              <a:rPr lang="en-US" altLang="zh-CN" sz="2000" b="1"/>
              <a:t>     3):  </a:t>
            </a:r>
            <a:r>
              <a:rPr lang="zh-CN" altLang="en-US" sz="2000" b="1"/>
              <a:t>预编码矩阵</a:t>
            </a:r>
            <a:r>
              <a:rPr lang="en-US" altLang="zh-CN" sz="2000" b="1"/>
              <a:t>P</a:t>
            </a:r>
            <a:r>
              <a:rPr lang="zh-CN" altLang="en-US" sz="2000" b="1"/>
              <a:t>的设计：对于预编码矩阵</a:t>
            </a:r>
            <a:r>
              <a:rPr lang="en-US" altLang="zh-CN" sz="2000" b="1"/>
              <a:t>P</a:t>
            </a:r>
            <a:r>
              <a:rPr lang="zh-CN" altLang="en-US" sz="2000" b="1"/>
              <a:t>。我们在正向传输的过程中并不知道其该设置为多少比较好。因为我们要精心设计预编码矩阵</a:t>
            </a:r>
            <a:r>
              <a:rPr lang="en-US" altLang="zh-CN" sz="2000" b="1"/>
              <a:t>P</a:t>
            </a:r>
            <a:r>
              <a:rPr lang="zh-CN" altLang="en-US" sz="2000" b="1"/>
              <a:t>，来使得</a:t>
            </a:r>
            <a:r>
              <a:rPr lang="en-US" altLang="zh-CN" sz="2000" b="1"/>
              <a:t>P</a:t>
            </a:r>
            <a:r>
              <a:rPr lang="zh-CN" altLang="en-US" sz="2000" b="1"/>
              <a:t>满足如下约束</a:t>
            </a:r>
            <a:r>
              <a:rPr lang="zh-CN" altLang="en-US" sz="2000" b="1"/>
              <a:t>条件：</a:t>
            </a:r>
            <a:endParaRPr lang="zh-CN" altLang="en-US" sz="2000" b="1"/>
          </a:p>
          <a:p>
            <a:pPr algn="just"/>
            <a:r>
              <a:rPr lang="en-US" altLang="zh-CN" sz="2000" b="1"/>
              <a:t>            </a:t>
            </a:r>
            <a:r>
              <a:rPr lang="zh-CN" altLang="en-US" sz="2000" b="1"/>
              <a:t>只有这样</a:t>
            </a:r>
            <a:r>
              <a:rPr lang="en-US" altLang="zh-CN" sz="2000" b="1"/>
              <a:t>H*P</a:t>
            </a:r>
            <a:r>
              <a:rPr lang="zh-CN" altLang="en-US" sz="2000" b="1"/>
              <a:t>的结果才能保证每一行都是相互正交的，这样做的意义是让发射机的每一根天线对应接收机的每一个设备。也就是从发射机到接收机仅存在四条平行且互补干扰的</a:t>
            </a:r>
            <a:r>
              <a:rPr lang="zh-CN" altLang="en-US" sz="2000" b="1"/>
              <a:t>信道。</a:t>
            </a:r>
            <a:endParaRPr lang="zh-CN" altLang="en-US" sz="2000" b="1"/>
          </a:p>
        </p:txBody>
      </p:sp>
      <p:pic>
        <p:nvPicPr>
          <p:cNvPr id="14" name="图片 13" descr="20220405214029"/>
          <p:cNvPicPr>
            <a:picLocks noChangeAspect="1"/>
          </p:cNvPicPr>
          <p:nvPr/>
        </p:nvPicPr>
        <p:blipFill>
          <a:blip r:embed="rId1"/>
          <a:stretch>
            <a:fillRect/>
          </a:stretch>
        </p:blipFill>
        <p:spPr>
          <a:xfrm>
            <a:off x="2113915" y="4235450"/>
            <a:ext cx="8239125" cy="1905635"/>
          </a:xfrm>
          <a:prstGeom prst="rect">
            <a:avLst/>
          </a:prstGeom>
        </p:spPr>
      </p:pic>
      <p:sp>
        <p:nvSpPr>
          <p:cNvPr id="15" name="文本框 14"/>
          <p:cNvSpPr txBox="1"/>
          <p:nvPr/>
        </p:nvSpPr>
        <p:spPr>
          <a:xfrm>
            <a:off x="4224020" y="6092825"/>
            <a:ext cx="4939030" cy="398780"/>
          </a:xfrm>
          <a:prstGeom prst="rect">
            <a:avLst/>
          </a:prstGeom>
          <a:noFill/>
        </p:spPr>
        <p:txBody>
          <a:bodyPr wrap="square" rtlCol="0">
            <a:spAutoFit/>
          </a:bodyPr>
          <a:p>
            <a:r>
              <a:rPr lang="zh-CN" altLang="en-US" sz="2000" b="1"/>
              <a:t>设计预编码</a:t>
            </a:r>
            <a:r>
              <a:rPr lang="en-US" altLang="zh-CN" sz="2000" b="1"/>
              <a:t>P</a:t>
            </a:r>
            <a:r>
              <a:rPr lang="zh-CN" altLang="en-US" sz="2000" b="1"/>
              <a:t>矩阵必须满足的</a:t>
            </a:r>
            <a:r>
              <a:rPr lang="zh-CN" altLang="en-US" sz="2000" b="1"/>
              <a:t>条件</a:t>
            </a:r>
            <a:endParaRPr lang="zh-CN" altLang="en-US" sz="2000" b="1"/>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76424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92220" y="260350"/>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Downlink Zero-Forcing Beamforming</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703705" y="812800"/>
            <a:ext cx="9244330" cy="3784600"/>
          </a:xfrm>
          <a:prstGeom prst="rect">
            <a:avLst/>
          </a:prstGeom>
          <a:noFill/>
        </p:spPr>
        <p:txBody>
          <a:bodyPr wrap="square" rtlCol="0">
            <a:spAutoFit/>
          </a:bodyPr>
          <a:p>
            <a:pPr algn="just"/>
            <a:r>
              <a:rPr lang="zh-CN" altLang="en-US" sz="2000" b="1"/>
              <a:t>首先，让我先说说完成这个任务的思路与步骤：</a:t>
            </a:r>
            <a:endParaRPr lang="zh-CN" altLang="en-US" sz="2000" b="1"/>
          </a:p>
          <a:p>
            <a:pPr algn="just"/>
            <a:r>
              <a:rPr lang="en-US" altLang="zh-CN" sz="2000" b="1"/>
              <a:t> </a:t>
            </a:r>
            <a:endParaRPr lang="en-US" altLang="zh-CN" sz="2000" b="1"/>
          </a:p>
          <a:p>
            <a:pPr algn="just"/>
            <a:r>
              <a:rPr lang="en-US" altLang="zh-CN" sz="2000" b="1"/>
              <a:t>3.</a:t>
            </a:r>
            <a:r>
              <a:rPr lang="zh-CN" altLang="en-US" sz="2000" b="1"/>
              <a:t>了解了题目背景模型与需要求解的信息，我们就可以设计程序来仿真传输过程了。对于本次的程序设计，我主要关注</a:t>
            </a:r>
            <a:r>
              <a:rPr lang="zh-CN" altLang="en-US" sz="2000" b="1"/>
              <a:t>以下</a:t>
            </a:r>
            <a:r>
              <a:rPr lang="zh-CN" altLang="en-US" sz="2000" b="1"/>
              <a:t>几点：</a:t>
            </a:r>
            <a:endParaRPr lang="zh-CN" altLang="en-US" sz="2000" b="1"/>
          </a:p>
          <a:p>
            <a:pPr algn="just"/>
            <a:r>
              <a:rPr lang="en-US" altLang="zh-CN" sz="2000" b="1"/>
              <a:t>     3):  </a:t>
            </a:r>
            <a:r>
              <a:rPr lang="zh-CN" altLang="en-US" sz="2000" b="1"/>
              <a:t>预编码矩阵</a:t>
            </a:r>
            <a:r>
              <a:rPr lang="en-US" altLang="zh-CN" sz="2000" b="1"/>
              <a:t>P</a:t>
            </a:r>
            <a:r>
              <a:rPr lang="zh-CN" altLang="en-US" sz="2000" b="1"/>
              <a:t>的设计：那么，我们该怎么设计呢</a:t>
            </a:r>
            <a:r>
              <a:rPr lang="en-US" altLang="zh-CN" sz="2000" b="1"/>
              <a:t>? H</a:t>
            </a:r>
            <a:r>
              <a:rPr lang="zh-CN" altLang="en-US" sz="2000" b="1"/>
              <a:t>矩阵为我们提供了一个很好的思路，我们可以利用刚才产生的都是随机数的信道矩阵</a:t>
            </a:r>
            <a:r>
              <a:rPr lang="en-US" altLang="zh-CN" sz="2000" b="1"/>
              <a:t>H</a:t>
            </a:r>
            <a:r>
              <a:rPr lang="zh-CN" altLang="en-US" sz="2000" b="1"/>
              <a:t>，利用向量零空间的知识逆向推导出我们每一个信道对应的预编码矩阵，如下所示：</a:t>
            </a:r>
            <a:endParaRPr lang="zh-CN" altLang="en-US" sz="2000" b="1"/>
          </a:p>
          <a:p>
            <a:pPr algn="just"/>
            <a:r>
              <a:rPr lang="en-US" altLang="zh-CN" sz="2000" b="1"/>
              <a:t>             </a:t>
            </a:r>
            <a:r>
              <a:rPr lang="zh-CN" altLang="en-US" sz="2000" b="1"/>
              <a:t>我们利用零空间的知识，就可以很容易理解这么做是为了让推导出来的预编码矩阵</a:t>
            </a:r>
            <a:r>
              <a:rPr lang="en-US" altLang="zh-CN" sz="2000" b="1"/>
              <a:t>Pi</a:t>
            </a:r>
            <a:r>
              <a:rPr lang="zh-CN" altLang="en-US" sz="2000" b="1"/>
              <a:t>尽可能地投影到与其下标对应的信道矩阵</a:t>
            </a:r>
            <a:r>
              <a:rPr lang="en-US" altLang="zh-CN" sz="2000" b="1"/>
              <a:t>Hi</a:t>
            </a:r>
            <a:r>
              <a:rPr lang="zh-CN" altLang="en-US" sz="2000" b="1"/>
              <a:t>上。</a:t>
            </a:r>
            <a:r>
              <a:rPr lang="en-US" altLang="zh-CN" sz="2000" b="1"/>
              <a:t>(</a:t>
            </a:r>
            <a:r>
              <a:rPr lang="zh-CN" altLang="en-US" sz="2000" b="1"/>
              <a:t>我们以</a:t>
            </a:r>
            <a:r>
              <a:rPr lang="en-US" altLang="zh-CN" sz="2000" b="1"/>
              <a:t>P1</a:t>
            </a:r>
            <a:r>
              <a:rPr lang="zh-CN" altLang="en-US" sz="2000" b="1"/>
              <a:t>为例：因为</a:t>
            </a:r>
            <a:r>
              <a:rPr lang="en-US" altLang="zh-CN" sz="2000" b="1"/>
              <a:t>P1</a:t>
            </a:r>
            <a:r>
              <a:rPr lang="zh-CN" altLang="en-US" sz="2000" b="1"/>
              <a:t>是投影到了</a:t>
            </a:r>
            <a:r>
              <a:rPr lang="en-US" altLang="zh-CN" sz="2000" b="1"/>
              <a:t>H2,H3.....Hn</a:t>
            </a:r>
            <a:r>
              <a:rPr lang="zh-CN" altLang="en-US" sz="2000" b="1"/>
              <a:t>的零空间上，也就是</a:t>
            </a:r>
            <a:r>
              <a:rPr lang="en-US" altLang="zh-CN" sz="2000" b="1"/>
              <a:t>P1</a:t>
            </a:r>
            <a:r>
              <a:rPr lang="zh-CN" altLang="en-US" sz="2000" b="1"/>
              <a:t>与</a:t>
            </a:r>
            <a:r>
              <a:rPr lang="en-US" altLang="zh-CN" sz="2000" b="1"/>
              <a:t>H2,H3.....Hn</a:t>
            </a:r>
            <a:r>
              <a:rPr lang="zh-CN" altLang="en-US" sz="2000" b="1"/>
              <a:t>这些矩阵都正交。</a:t>
            </a:r>
            <a:r>
              <a:rPr lang="en-US" altLang="zh-CN" sz="2000" b="1"/>
              <a:t>)</a:t>
            </a:r>
            <a:r>
              <a:rPr lang="zh-CN" altLang="en-US" sz="2000" b="1"/>
              <a:t>因此，</a:t>
            </a:r>
            <a:r>
              <a:rPr lang="en-US" altLang="zh-CN" sz="2000" b="1"/>
              <a:t>Pi</a:t>
            </a:r>
            <a:r>
              <a:rPr lang="zh-CN" altLang="en-US" sz="2000" b="1"/>
              <a:t>只和具有相同下标的信道矩阵</a:t>
            </a:r>
            <a:r>
              <a:rPr lang="en-US" altLang="zh-CN" sz="2000" b="1"/>
              <a:t>Hi</a:t>
            </a:r>
            <a:r>
              <a:rPr lang="zh-CN" altLang="en-US" sz="2000" b="1"/>
              <a:t>相乘不为</a:t>
            </a:r>
            <a:r>
              <a:rPr lang="en-US" altLang="zh-CN" sz="2000" b="1"/>
              <a:t>0</a:t>
            </a:r>
            <a:r>
              <a:rPr lang="zh-CN" altLang="en-US" sz="2000" b="1"/>
              <a:t>，和其他信道矩阵</a:t>
            </a:r>
            <a:r>
              <a:rPr lang="en-US" altLang="zh-CN" sz="2000" b="1"/>
              <a:t>Hj(j</a:t>
            </a:r>
            <a:r>
              <a:rPr lang="zh-CN" altLang="en-US" sz="2000" b="1"/>
              <a:t>不等于</a:t>
            </a:r>
            <a:r>
              <a:rPr lang="en-US" altLang="zh-CN" sz="2000" b="1"/>
              <a:t>i)</a:t>
            </a:r>
            <a:r>
              <a:rPr lang="zh-CN" altLang="en-US" sz="2000" b="1"/>
              <a:t>相乘都等于</a:t>
            </a:r>
            <a:r>
              <a:rPr lang="en-US" altLang="zh-CN" sz="2000" b="1"/>
              <a:t>0</a:t>
            </a:r>
            <a:r>
              <a:rPr lang="zh-CN" altLang="en-US" sz="2000" b="1"/>
              <a:t>，这正好符合上一页我们对</a:t>
            </a:r>
            <a:r>
              <a:rPr lang="en-US" altLang="zh-CN" sz="2000" b="1"/>
              <a:t>P</a:t>
            </a:r>
            <a:r>
              <a:rPr lang="zh-CN" altLang="en-US" sz="2000" b="1"/>
              <a:t>矩阵的约束条件。</a:t>
            </a:r>
            <a:endParaRPr lang="en-US" altLang="zh-CN" sz="2000" b="1"/>
          </a:p>
        </p:txBody>
      </p:sp>
      <p:pic>
        <p:nvPicPr>
          <p:cNvPr id="6" name="图片 5" descr="20220405214643"/>
          <p:cNvPicPr>
            <a:picLocks noChangeAspect="1"/>
          </p:cNvPicPr>
          <p:nvPr/>
        </p:nvPicPr>
        <p:blipFill>
          <a:blip r:embed="rId1"/>
          <a:stretch>
            <a:fillRect/>
          </a:stretch>
        </p:blipFill>
        <p:spPr>
          <a:xfrm>
            <a:off x="1991995" y="4611370"/>
            <a:ext cx="4800600" cy="1967865"/>
          </a:xfrm>
          <a:prstGeom prst="rect">
            <a:avLst/>
          </a:prstGeom>
        </p:spPr>
      </p:pic>
      <p:sp>
        <p:nvSpPr>
          <p:cNvPr id="15" name="文本框 14"/>
          <p:cNvSpPr txBox="1"/>
          <p:nvPr/>
        </p:nvSpPr>
        <p:spPr>
          <a:xfrm>
            <a:off x="6888480" y="5156835"/>
            <a:ext cx="4939030" cy="706755"/>
          </a:xfrm>
          <a:prstGeom prst="rect">
            <a:avLst/>
          </a:prstGeom>
          <a:noFill/>
        </p:spPr>
        <p:txBody>
          <a:bodyPr wrap="square" rtlCol="0">
            <a:spAutoFit/>
          </a:bodyPr>
          <a:p>
            <a:r>
              <a:rPr lang="zh-CN" altLang="en-US" sz="2000" b="1"/>
              <a:t>左图：设计预编码</a:t>
            </a:r>
            <a:r>
              <a:rPr lang="en-US" altLang="zh-CN" sz="2000" b="1"/>
              <a:t>P</a:t>
            </a:r>
            <a:r>
              <a:rPr lang="zh-CN" altLang="en-US" sz="2000" b="1"/>
              <a:t>矩阵的流程</a:t>
            </a:r>
            <a:r>
              <a:rPr lang="en-US" altLang="zh-CN" sz="2000" b="1"/>
              <a:t>(</a:t>
            </a:r>
            <a:r>
              <a:rPr lang="zh-CN" altLang="en-US" sz="2000" b="1"/>
              <a:t>以</a:t>
            </a:r>
            <a:r>
              <a:rPr lang="en-US" altLang="zh-CN" sz="2000" b="1"/>
              <a:t>P1</a:t>
            </a:r>
            <a:r>
              <a:rPr lang="zh-CN" altLang="en-US" sz="2000" b="1"/>
              <a:t>为例</a:t>
            </a:r>
            <a:r>
              <a:rPr lang="en-US" altLang="zh-CN" sz="2000" b="1"/>
              <a:t>)</a:t>
            </a:r>
            <a:endParaRPr lang="zh-CN" altLang="en-US" sz="2000" b="1"/>
          </a:p>
          <a:p>
            <a:endParaRPr lang="zh-CN" altLang="en-US" sz="2000" b="1"/>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76424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92220" y="260350"/>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Downlink Zero-Forcing Beamforming</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703705" y="812800"/>
            <a:ext cx="9244330" cy="2245360"/>
          </a:xfrm>
          <a:prstGeom prst="rect">
            <a:avLst/>
          </a:prstGeom>
          <a:noFill/>
        </p:spPr>
        <p:txBody>
          <a:bodyPr wrap="square" rtlCol="0">
            <a:spAutoFit/>
          </a:bodyPr>
          <a:p>
            <a:pPr algn="just"/>
            <a:r>
              <a:rPr lang="zh-CN" altLang="en-US" sz="2000" b="1"/>
              <a:t>首先，让我先说说完成这个任务的思路与步骤：</a:t>
            </a:r>
            <a:endParaRPr lang="zh-CN" altLang="en-US" sz="2000" b="1"/>
          </a:p>
          <a:p>
            <a:pPr algn="just"/>
            <a:r>
              <a:rPr lang="en-US" altLang="zh-CN" sz="2000" b="1"/>
              <a:t> </a:t>
            </a:r>
            <a:endParaRPr lang="en-US" altLang="zh-CN" sz="2000" b="1"/>
          </a:p>
          <a:p>
            <a:pPr algn="just"/>
            <a:r>
              <a:rPr lang="en-US" altLang="zh-CN" sz="2000" b="1"/>
              <a:t>3.</a:t>
            </a:r>
            <a:r>
              <a:rPr lang="zh-CN" altLang="en-US" sz="2000" b="1"/>
              <a:t>了解了题目背景模型与需要求解的信息，我们就可以设计程序来仿真传输过程了。对于本次的程序设计，我主要关注</a:t>
            </a:r>
            <a:r>
              <a:rPr lang="zh-CN" altLang="en-US" sz="2000" b="1"/>
              <a:t>以下</a:t>
            </a:r>
            <a:r>
              <a:rPr lang="zh-CN" altLang="en-US" sz="2000" b="1"/>
              <a:t>几点：</a:t>
            </a:r>
            <a:endParaRPr lang="zh-CN" altLang="en-US" sz="2000" b="1"/>
          </a:p>
          <a:p>
            <a:pPr algn="just"/>
            <a:r>
              <a:rPr lang="en-US" altLang="zh-CN" sz="2000" b="1"/>
              <a:t>     3):  </a:t>
            </a:r>
            <a:r>
              <a:rPr lang="zh-CN" altLang="en-US" sz="2000" b="1"/>
              <a:t>预编码矩阵</a:t>
            </a:r>
            <a:r>
              <a:rPr lang="en-US" altLang="zh-CN" sz="2000" b="1"/>
              <a:t>P</a:t>
            </a:r>
            <a:r>
              <a:rPr lang="zh-CN" altLang="en-US" sz="2000" b="1"/>
              <a:t>的设计：接下来，我展示一下我在</a:t>
            </a:r>
            <a:r>
              <a:rPr lang="en-US" altLang="zh-CN" sz="2000" b="1"/>
              <a:t>MATLAB</a:t>
            </a:r>
            <a:r>
              <a:rPr lang="zh-CN" altLang="en-US" sz="2000" b="1"/>
              <a:t>中设计</a:t>
            </a:r>
            <a:r>
              <a:rPr lang="en-US" altLang="zh-CN" sz="2000" b="1"/>
              <a:t>P</a:t>
            </a:r>
            <a:r>
              <a:rPr lang="zh-CN" altLang="en-US" sz="2000" b="1"/>
              <a:t>矩阵的代码，设计流程与之前</a:t>
            </a:r>
            <a:r>
              <a:rPr lang="en-US" altLang="zh-CN" sz="2000" b="1"/>
              <a:t>ppt</a:t>
            </a:r>
            <a:r>
              <a:rPr lang="zh-CN" altLang="en-US" sz="2000" b="1"/>
              <a:t>的介绍完全一致，如下</a:t>
            </a:r>
            <a:r>
              <a:rPr lang="zh-CN" altLang="en-US" sz="2000" b="1"/>
              <a:t>所示：</a:t>
            </a:r>
            <a:endParaRPr lang="zh-CN" altLang="en-US" sz="2000" b="1"/>
          </a:p>
          <a:p>
            <a:pPr algn="just"/>
            <a:endParaRPr lang="zh-CN" altLang="en-US" sz="2000" b="1"/>
          </a:p>
        </p:txBody>
      </p:sp>
      <p:pic>
        <p:nvPicPr>
          <p:cNvPr id="7" name="图片 6" descr="20220405221929"/>
          <p:cNvPicPr>
            <a:picLocks noChangeAspect="1"/>
          </p:cNvPicPr>
          <p:nvPr/>
        </p:nvPicPr>
        <p:blipFill>
          <a:blip r:embed="rId1"/>
          <a:stretch>
            <a:fillRect/>
          </a:stretch>
        </p:blipFill>
        <p:spPr>
          <a:xfrm>
            <a:off x="3502025" y="2780665"/>
            <a:ext cx="5647690" cy="2913380"/>
          </a:xfrm>
          <a:prstGeom prst="rect">
            <a:avLst/>
          </a:prstGeom>
        </p:spPr>
      </p:pic>
      <p:sp>
        <p:nvSpPr>
          <p:cNvPr id="13" name="文本框 12"/>
          <p:cNvSpPr txBox="1"/>
          <p:nvPr/>
        </p:nvSpPr>
        <p:spPr>
          <a:xfrm>
            <a:off x="3502025" y="5876925"/>
            <a:ext cx="4939030" cy="398780"/>
          </a:xfrm>
          <a:prstGeom prst="rect">
            <a:avLst/>
          </a:prstGeom>
          <a:noFill/>
        </p:spPr>
        <p:txBody>
          <a:bodyPr wrap="square" rtlCol="0">
            <a:spAutoFit/>
          </a:bodyPr>
          <a:p>
            <a:r>
              <a:rPr lang="zh-CN" altLang="en-US" sz="2000" b="1"/>
              <a:t>上图：设计预编码</a:t>
            </a:r>
            <a:r>
              <a:rPr lang="en-US" altLang="zh-CN" sz="2000" b="1"/>
              <a:t>P</a:t>
            </a:r>
            <a:r>
              <a:rPr lang="zh-CN" altLang="en-US" sz="2000" b="1"/>
              <a:t>矩阵的</a:t>
            </a:r>
            <a:r>
              <a:rPr lang="en-US" altLang="zh-CN" sz="2000" b="1"/>
              <a:t>MATLAB</a:t>
            </a:r>
            <a:r>
              <a:rPr lang="zh-CN" altLang="en-US" sz="2000" b="1"/>
              <a:t>程序</a:t>
            </a:r>
            <a:endParaRPr lang="zh-CN" altLang="en-US" sz="2000" b="1"/>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3557" y="202421"/>
            <a:ext cx="1724098" cy="5384800"/>
          </a:xfrm>
          <a:prstGeom prst="rect">
            <a:avLst/>
          </a:prstGeom>
          <a:noFill/>
        </p:spPr>
        <p:txBody>
          <a:bodyPr wrap="square" rtlCol="0">
            <a:spAutoFit/>
          </a:bodyPr>
          <a:lstStyle/>
          <a:p>
            <a:r>
              <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1</a:t>
            </a:r>
            <a:endPar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6" name="直接连接符 5"/>
          <p:cNvCxnSpPr/>
          <p:nvPr/>
        </p:nvCxnSpPr>
        <p:spPr>
          <a:xfrm>
            <a:off x="1158703" y="4271849"/>
            <a:ext cx="9918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58702" y="4521971"/>
            <a:ext cx="774797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074940" y="3455432"/>
            <a:ext cx="7638754" cy="583565"/>
          </a:xfrm>
          <a:prstGeom prst="rect">
            <a:avLst/>
          </a:prstGeom>
        </p:spPr>
        <p:txBody>
          <a:bodyPr wrap="square">
            <a:spAutoFit/>
          </a:bodyPr>
          <a:lstStyle/>
          <a:p>
            <a:pPr>
              <a:spcBef>
                <a:spcPts val="1200"/>
              </a:spcBef>
            </a:pPr>
            <a:r>
              <a:rPr lang="en-US" altLang="zh-CN" sz="3200" b="1" dirty="0">
                <a:solidFill>
                  <a:schemeClr val="bg1"/>
                </a:solidFill>
                <a:latin typeface="Times New Roman" panose="02020603050405020304" pitchFamily="18" charset="0"/>
                <a:cs typeface="Times New Roman" panose="02020603050405020304" pitchFamily="18" charset="0"/>
              </a:rPr>
              <a:t>Task O</a:t>
            </a:r>
            <a:r>
              <a:rPr lang="en-US" altLang="zh-CN" sz="3200" b="1" dirty="0">
                <a:solidFill>
                  <a:schemeClr val="bg1"/>
                </a:solidFill>
                <a:latin typeface="Times New Roman" panose="02020603050405020304" pitchFamily="18" charset="0"/>
                <a:cs typeface="Times New Roman" panose="02020603050405020304" pitchFamily="18" charset="0"/>
              </a:rPr>
              <a:t>verall</a:t>
            </a:r>
            <a:endParaRPr lang="en-US" altLang="zh-CN" sz="3200" b="1" dirty="0">
              <a:solidFill>
                <a:schemeClr val="bg1"/>
              </a:solidFill>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76424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92220" y="260350"/>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Downlink Zero-Forcing Beamforming</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703705" y="812800"/>
            <a:ext cx="9244330" cy="3784600"/>
          </a:xfrm>
          <a:prstGeom prst="rect">
            <a:avLst/>
          </a:prstGeom>
          <a:noFill/>
        </p:spPr>
        <p:txBody>
          <a:bodyPr wrap="square" rtlCol="0">
            <a:spAutoFit/>
          </a:bodyPr>
          <a:p>
            <a:pPr algn="just"/>
            <a:r>
              <a:rPr lang="zh-CN" altLang="en-US" sz="2000" b="1"/>
              <a:t>首先，让我先说说完成这个任务的思路与步骤：</a:t>
            </a:r>
            <a:endParaRPr lang="zh-CN" altLang="en-US" sz="2000" b="1"/>
          </a:p>
          <a:p>
            <a:pPr algn="just"/>
            <a:r>
              <a:rPr lang="en-US" altLang="zh-CN" sz="2000" b="1"/>
              <a:t> </a:t>
            </a:r>
            <a:endParaRPr lang="en-US" altLang="zh-CN" sz="2000" b="1"/>
          </a:p>
          <a:p>
            <a:pPr algn="just"/>
            <a:r>
              <a:rPr lang="en-US" altLang="zh-CN" sz="2000" b="1"/>
              <a:t>3.</a:t>
            </a:r>
            <a:r>
              <a:rPr lang="zh-CN" altLang="en-US" sz="2000" b="1"/>
              <a:t>了解了题目背景模型与需要求解的信息，我们就可以设计程序来仿真传输过程了。对于本次的程序设计，我主要关注</a:t>
            </a:r>
            <a:r>
              <a:rPr lang="zh-CN" altLang="en-US" sz="2000" b="1"/>
              <a:t>以下</a:t>
            </a:r>
            <a:r>
              <a:rPr lang="zh-CN" altLang="en-US" sz="2000" b="1"/>
              <a:t>几点：</a:t>
            </a:r>
            <a:endParaRPr lang="zh-CN" altLang="en-US" sz="2000" b="1"/>
          </a:p>
          <a:p>
            <a:pPr algn="just"/>
            <a:r>
              <a:rPr lang="en-US" altLang="zh-CN" sz="2000" b="1"/>
              <a:t>     3):  </a:t>
            </a:r>
            <a:r>
              <a:rPr lang="zh-CN" altLang="en-US" sz="2000" b="1"/>
              <a:t>整个程序流程设计：为了搭建整个</a:t>
            </a:r>
            <a:r>
              <a:rPr lang="en-US" altLang="zh-CN" sz="2000" b="1"/>
              <a:t>4*4</a:t>
            </a:r>
            <a:r>
              <a:rPr lang="zh-CN" altLang="en-US" sz="2000" b="1"/>
              <a:t>的</a:t>
            </a:r>
            <a:r>
              <a:rPr lang="en-US" altLang="zh-CN" sz="2000" b="1"/>
              <a:t>MU-MIMO</a:t>
            </a:r>
            <a:r>
              <a:rPr lang="zh-CN" altLang="en-US" sz="2000" b="1"/>
              <a:t>传输系统。我对搭建整个系统的流程进行如下分析：首先，由于我们要绘制每个信道的</a:t>
            </a:r>
            <a:r>
              <a:rPr lang="en-US" altLang="zh-CN" sz="2000" b="1"/>
              <a:t>SNR</a:t>
            </a:r>
            <a:r>
              <a:rPr lang="zh-CN" altLang="en-US" sz="2000" b="1"/>
              <a:t>分布，我们需要拿到足够多的数据。因此，我们将整个程序写在</a:t>
            </a:r>
            <a:r>
              <a:rPr lang="en-US" altLang="zh-CN" sz="2000" b="1"/>
              <a:t>for</a:t>
            </a:r>
            <a:r>
              <a:rPr lang="zh-CN" altLang="en-US" sz="2000" b="1"/>
              <a:t>循环里面，每运行一次循环就进行了一次传输。题目说要产生超过</a:t>
            </a:r>
            <a:r>
              <a:rPr lang="en-US" altLang="zh-CN" sz="2000" b="1"/>
              <a:t>1000</a:t>
            </a:r>
            <a:r>
              <a:rPr lang="zh-CN" altLang="en-US" sz="2000" b="1"/>
              <a:t>个信道矩阵，因此我们可以将</a:t>
            </a:r>
            <a:r>
              <a:rPr lang="en-US" altLang="zh-CN" sz="2000" b="1"/>
              <a:t>for</a:t>
            </a:r>
            <a:r>
              <a:rPr lang="zh-CN" altLang="en-US" sz="2000" b="1"/>
              <a:t>循环的总次数设置为</a:t>
            </a:r>
            <a:r>
              <a:rPr lang="en-US" altLang="zh-CN" sz="2000" b="1"/>
              <a:t>2000</a:t>
            </a:r>
            <a:r>
              <a:rPr lang="zh-CN" altLang="en-US" sz="2000" b="1"/>
              <a:t>，也就是对每个信道获取了</a:t>
            </a:r>
            <a:r>
              <a:rPr lang="en-US" altLang="zh-CN" sz="2000" b="1"/>
              <a:t>2000</a:t>
            </a:r>
            <a:r>
              <a:rPr lang="zh-CN" altLang="en-US" sz="2000" b="1"/>
              <a:t>个数据。在</a:t>
            </a:r>
            <a:r>
              <a:rPr lang="en-US" altLang="zh-CN" sz="2000" b="1"/>
              <a:t>for</a:t>
            </a:r>
            <a:r>
              <a:rPr lang="zh-CN" altLang="en-US" sz="2000" b="1"/>
              <a:t>循环中，我们依次完成：信息比特</a:t>
            </a:r>
            <a:r>
              <a:rPr lang="en-US" altLang="zh-CN" sz="2000" b="1"/>
              <a:t>s</a:t>
            </a:r>
            <a:r>
              <a:rPr lang="zh-CN" altLang="en-US" sz="2000" b="1"/>
              <a:t>的定义、信道矩阵</a:t>
            </a:r>
            <a:r>
              <a:rPr lang="en-US" altLang="zh-CN" sz="2000" b="1"/>
              <a:t>H</a:t>
            </a:r>
            <a:r>
              <a:rPr lang="zh-CN" altLang="en-US" sz="2000" b="1"/>
              <a:t>与噪声矩阵</a:t>
            </a:r>
            <a:r>
              <a:rPr lang="en-US" altLang="zh-CN" sz="2000" b="1"/>
              <a:t>Z</a:t>
            </a:r>
            <a:r>
              <a:rPr lang="zh-CN" altLang="en-US" sz="2000" b="1"/>
              <a:t>的定义、预编码矩阵</a:t>
            </a:r>
            <a:r>
              <a:rPr lang="en-US" altLang="zh-CN" sz="2000" b="1"/>
              <a:t>P</a:t>
            </a:r>
            <a:r>
              <a:rPr lang="zh-CN" altLang="en-US" sz="2000" b="1"/>
              <a:t>的获取</a:t>
            </a:r>
            <a:r>
              <a:rPr lang="en-US" altLang="zh-CN" sz="2000" b="1"/>
              <a:t>(</a:t>
            </a:r>
            <a:r>
              <a:rPr lang="zh-CN" altLang="en-US" sz="2000" b="1"/>
              <a:t>基于</a:t>
            </a:r>
            <a:r>
              <a:rPr lang="en-US" altLang="zh-CN" sz="2000" b="1"/>
              <a:t>Zero-Forcing)</a:t>
            </a:r>
            <a:r>
              <a:rPr lang="zh-CN" altLang="en-US" sz="2000" b="1"/>
              <a:t>、对每个信道分别获取信噪比。获取信噪比的</a:t>
            </a:r>
            <a:r>
              <a:rPr lang="en-US" altLang="zh-CN" sz="2000" b="1"/>
              <a:t>MATLAB</a:t>
            </a:r>
            <a:r>
              <a:rPr lang="zh-CN" altLang="en-US" sz="2000" b="1"/>
              <a:t>代码如下</a:t>
            </a:r>
            <a:r>
              <a:rPr lang="en-US" altLang="zh-CN" sz="2000" b="1"/>
              <a:t>:</a:t>
            </a:r>
            <a:endParaRPr lang="en-US" altLang="zh-CN" sz="2000" b="1"/>
          </a:p>
        </p:txBody>
      </p:sp>
      <p:pic>
        <p:nvPicPr>
          <p:cNvPr id="6" name="图片 5" descr="20220405223116"/>
          <p:cNvPicPr>
            <a:picLocks noChangeAspect="1"/>
          </p:cNvPicPr>
          <p:nvPr/>
        </p:nvPicPr>
        <p:blipFill>
          <a:blip r:embed="rId1"/>
          <a:stretch>
            <a:fillRect/>
          </a:stretch>
        </p:blipFill>
        <p:spPr>
          <a:xfrm>
            <a:off x="873125" y="4824095"/>
            <a:ext cx="7734300" cy="1228725"/>
          </a:xfrm>
          <a:prstGeom prst="rect">
            <a:avLst/>
          </a:prstGeom>
        </p:spPr>
      </p:pic>
      <p:sp>
        <p:nvSpPr>
          <p:cNvPr id="14" name="文本框 13"/>
          <p:cNvSpPr txBox="1"/>
          <p:nvPr/>
        </p:nvSpPr>
        <p:spPr>
          <a:xfrm>
            <a:off x="8607425" y="5085080"/>
            <a:ext cx="3485515" cy="706755"/>
          </a:xfrm>
          <a:prstGeom prst="rect">
            <a:avLst/>
          </a:prstGeom>
          <a:noFill/>
        </p:spPr>
        <p:txBody>
          <a:bodyPr wrap="square" rtlCol="0">
            <a:spAutoFit/>
          </a:bodyPr>
          <a:p>
            <a:r>
              <a:rPr lang="zh-CN" altLang="en-US" sz="2000" b="1"/>
              <a:t>左图：获取信噪比的</a:t>
            </a:r>
            <a:r>
              <a:rPr lang="en-US" altLang="zh-CN" sz="2000" b="1"/>
              <a:t>MATLAB</a:t>
            </a:r>
            <a:r>
              <a:rPr lang="zh-CN" altLang="en-US" sz="2000" b="1"/>
              <a:t>代码</a:t>
            </a:r>
            <a:endParaRPr lang="zh-CN" altLang="en-US" sz="2000" b="1"/>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76424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92220" y="260350"/>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Downlink Zero-Forcing Beamforming</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703705" y="812800"/>
            <a:ext cx="9244330" cy="3169285"/>
          </a:xfrm>
          <a:prstGeom prst="rect">
            <a:avLst/>
          </a:prstGeom>
          <a:noFill/>
        </p:spPr>
        <p:txBody>
          <a:bodyPr wrap="square" rtlCol="0">
            <a:spAutoFit/>
          </a:bodyPr>
          <a:p>
            <a:pPr algn="just"/>
            <a:r>
              <a:rPr lang="zh-CN" altLang="en-US" sz="2000" b="1"/>
              <a:t>首先，让我先说说完成这个任务的思路与步骤：</a:t>
            </a:r>
            <a:endParaRPr lang="zh-CN" altLang="en-US" sz="2000" b="1"/>
          </a:p>
          <a:p>
            <a:pPr algn="just"/>
            <a:r>
              <a:rPr lang="en-US" altLang="zh-CN" sz="2000" b="1"/>
              <a:t> </a:t>
            </a:r>
            <a:endParaRPr lang="en-US" altLang="zh-CN" sz="2000" b="1"/>
          </a:p>
          <a:p>
            <a:pPr algn="just"/>
            <a:r>
              <a:rPr lang="en-US" altLang="zh-CN" sz="2000" b="1"/>
              <a:t>3.</a:t>
            </a:r>
            <a:r>
              <a:rPr lang="zh-CN" altLang="en-US" sz="2000" b="1"/>
              <a:t>了解了题目背景模型与需要求解的信息，我们就可以设计程序来仿真传输过程了。对于本次的程序设计，我主要关注</a:t>
            </a:r>
            <a:r>
              <a:rPr lang="zh-CN" altLang="en-US" sz="2000" b="1"/>
              <a:t>以下</a:t>
            </a:r>
            <a:r>
              <a:rPr lang="zh-CN" altLang="en-US" sz="2000" b="1"/>
              <a:t>几点：</a:t>
            </a:r>
            <a:endParaRPr lang="zh-CN" altLang="en-US" sz="2000" b="1"/>
          </a:p>
          <a:p>
            <a:pPr algn="just"/>
            <a:r>
              <a:rPr lang="en-US" altLang="zh-CN" sz="2000" b="1"/>
              <a:t>     3):  </a:t>
            </a:r>
            <a:r>
              <a:rPr lang="zh-CN" altLang="en-US" sz="2000" b="1"/>
              <a:t>整个程序流程设计：对于如何获取信噪比，由于刚才通过我们设计的预编码矩阵</a:t>
            </a:r>
            <a:r>
              <a:rPr lang="en-US" altLang="zh-CN" sz="2000" b="1"/>
              <a:t>P</a:t>
            </a:r>
            <a:r>
              <a:rPr lang="zh-CN" altLang="en-US" sz="2000" b="1"/>
              <a:t>，其实已经保证了我们</a:t>
            </a:r>
            <a:r>
              <a:rPr lang="en-US" altLang="zh-CN" sz="2000" b="1"/>
              <a:t>H*P</a:t>
            </a:r>
            <a:r>
              <a:rPr lang="zh-CN" altLang="en-US" sz="2000" b="1"/>
              <a:t>的结果是一个对角阵。也就是说，给信息比特乘的信道其实已经变成了</a:t>
            </a:r>
            <a:r>
              <a:rPr lang="en-US" altLang="zh-CN" sz="2000" b="1"/>
              <a:t>H’ = H*P</a:t>
            </a:r>
            <a:r>
              <a:rPr lang="zh-CN" altLang="en-US" sz="2000" b="1"/>
              <a:t>。这个</a:t>
            </a:r>
            <a:r>
              <a:rPr lang="en-US" altLang="zh-CN" sz="2000" b="1"/>
              <a:t>H’</a:t>
            </a:r>
            <a:r>
              <a:rPr lang="zh-CN" altLang="en-US" sz="2000" b="1"/>
              <a:t>是一个对角阵，其保证了每一个信息比特的传输分别在各自的信道上进行，不会互相干扰。因此，我们在获取信噪比的时候，对于不同的信道，我们只需要在计算信号或噪声功率时取出相应矩阵中的对应行</a:t>
            </a:r>
            <a:r>
              <a:rPr lang="zh-CN" altLang="en-US" sz="2000" b="1"/>
              <a:t>即可。</a:t>
            </a:r>
            <a:endParaRPr lang="zh-CN" altLang="en-US" sz="2000" b="1"/>
          </a:p>
        </p:txBody>
      </p:sp>
      <p:pic>
        <p:nvPicPr>
          <p:cNvPr id="6" name="图片 5" descr="20220405223116"/>
          <p:cNvPicPr>
            <a:picLocks noChangeAspect="1"/>
          </p:cNvPicPr>
          <p:nvPr/>
        </p:nvPicPr>
        <p:blipFill>
          <a:blip r:embed="rId1"/>
          <a:stretch>
            <a:fillRect/>
          </a:stretch>
        </p:blipFill>
        <p:spPr>
          <a:xfrm>
            <a:off x="623570" y="4364990"/>
            <a:ext cx="7734300" cy="1373505"/>
          </a:xfrm>
          <a:prstGeom prst="rect">
            <a:avLst/>
          </a:prstGeom>
        </p:spPr>
      </p:pic>
      <p:sp>
        <p:nvSpPr>
          <p:cNvPr id="14" name="文本框 13"/>
          <p:cNvSpPr txBox="1"/>
          <p:nvPr/>
        </p:nvSpPr>
        <p:spPr>
          <a:xfrm>
            <a:off x="8472805" y="4698365"/>
            <a:ext cx="3485515" cy="706755"/>
          </a:xfrm>
          <a:prstGeom prst="rect">
            <a:avLst/>
          </a:prstGeom>
          <a:noFill/>
        </p:spPr>
        <p:txBody>
          <a:bodyPr wrap="square" rtlCol="0">
            <a:spAutoFit/>
          </a:bodyPr>
          <a:p>
            <a:r>
              <a:rPr lang="zh-CN" altLang="en-US" sz="2000" b="1"/>
              <a:t>左图：获取信噪比的</a:t>
            </a:r>
            <a:r>
              <a:rPr lang="en-US" altLang="zh-CN" sz="2000" b="1"/>
              <a:t>MATLAB</a:t>
            </a:r>
            <a:r>
              <a:rPr lang="zh-CN" altLang="en-US" sz="2000" b="1"/>
              <a:t>代码</a:t>
            </a:r>
            <a:endParaRPr lang="zh-CN" altLang="en-US" sz="2000" b="1"/>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90839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92220" y="40449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Downlink Zero-Forcing Beamforming</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761490" y="1268730"/>
            <a:ext cx="9244330" cy="3784600"/>
          </a:xfrm>
          <a:prstGeom prst="rect">
            <a:avLst/>
          </a:prstGeom>
          <a:noFill/>
        </p:spPr>
        <p:txBody>
          <a:bodyPr wrap="square" rtlCol="0">
            <a:spAutoFit/>
          </a:bodyPr>
          <a:p>
            <a:pPr algn="just"/>
            <a:r>
              <a:rPr lang="zh-CN" altLang="en-US" sz="2000" b="1"/>
              <a:t>首先，让我先说说完成这个任务的思路与步骤：</a:t>
            </a:r>
            <a:endParaRPr lang="zh-CN" altLang="en-US" sz="2000" b="1"/>
          </a:p>
          <a:p>
            <a:pPr algn="just"/>
            <a:r>
              <a:rPr lang="en-US" altLang="zh-CN" sz="2000" b="1"/>
              <a:t> </a:t>
            </a:r>
            <a:endParaRPr lang="en-US" altLang="zh-CN" sz="2000" b="1"/>
          </a:p>
          <a:p>
            <a:pPr algn="just"/>
            <a:r>
              <a:rPr lang="en-US" altLang="zh-CN" sz="2000" b="1"/>
              <a:t>3.</a:t>
            </a:r>
            <a:r>
              <a:rPr lang="zh-CN" altLang="en-US" sz="2000" b="1"/>
              <a:t>了解了题目背景模型与需要求解的信息，我们就可以设计程序来仿真传输过程了。对于本次的程序设计，我主要关注</a:t>
            </a:r>
            <a:r>
              <a:rPr lang="zh-CN" altLang="en-US" sz="2000" b="1"/>
              <a:t>以下</a:t>
            </a:r>
            <a:r>
              <a:rPr lang="zh-CN" altLang="en-US" sz="2000" b="1"/>
              <a:t>几点：</a:t>
            </a:r>
            <a:endParaRPr lang="zh-CN" altLang="en-US" sz="2000" b="1"/>
          </a:p>
          <a:p>
            <a:pPr algn="just"/>
            <a:r>
              <a:rPr lang="en-US" altLang="zh-CN" sz="2000" b="1"/>
              <a:t>     3):  </a:t>
            </a:r>
            <a:r>
              <a:rPr lang="zh-CN" altLang="en-US" sz="2000" b="1"/>
              <a:t>整个程序流程设计：在循环进行完毕后，我们便可以将每个信道的</a:t>
            </a:r>
            <a:r>
              <a:rPr lang="en-US" altLang="zh-CN" sz="2000" b="1"/>
              <a:t>2000</a:t>
            </a:r>
            <a:r>
              <a:rPr lang="zh-CN" altLang="en-US" sz="2000" b="1"/>
              <a:t>个信噪比数据分别保存，并通过图像展示。起初，我是直接绘图的，但是发现直接绘图的话是条形图，其不能很好地反映出信噪比概率分布的状况与走势。因此，为了更好地分析数据，我使用了</a:t>
            </a:r>
            <a:r>
              <a:rPr lang="en-US" altLang="zh-CN" sz="2000" b="1"/>
              <a:t>MATLAB</a:t>
            </a:r>
            <a:r>
              <a:rPr lang="zh-CN" altLang="en-US" sz="2000" b="1"/>
              <a:t>中的</a:t>
            </a:r>
            <a:r>
              <a:rPr lang="en-US" altLang="zh-CN" sz="2000" b="1"/>
              <a:t>“</a:t>
            </a:r>
            <a:r>
              <a:rPr lang="zh-CN" altLang="en-US" sz="2000" b="1"/>
              <a:t>分布拟合器</a:t>
            </a:r>
            <a:r>
              <a:rPr lang="en-US" altLang="zh-CN" sz="2000" b="1"/>
              <a:t>” APP</a:t>
            </a:r>
            <a:r>
              <a:rPr lang="zh-CN" altLang="en-US" sz="2000" b="1"/>
              <a:t>对信道信噪比信息进行更为直观的数据</a:t>
            </a:r>
            <a:r>
              <a:rPr lang="zh-CN" altLang="en-US" sz="2000" b="1"/>
              <a:t>拟合。</a:t>
            </a:r>
            <a:endParaRPr lang="zh-CN" altLang="en-US" sz="2000" b="1"/>
          </a:p>
          <a:p>
            <a:pPr algn="just"/>
            <a:r>
              <a:rPr lang="en-US" altLang="zh-CN" sz="2000" b="1"/>
              <a:t>            </a:t>
            </a:r>
            <a:r>
              <a:rPr lang="zh-CN" altLang="en-US" sz="2000" b="1"/>
              <a:t>至此，有关这个题目所有理论分析与程序设计流程要点已经阐述完毕，接下来的部分我将进行代码展示与结果</a:t>
            </a:r>
            <a:r>
              <a:rPr lang="zh-CN" altLang="en-US" sz="2000" b="1"/>
              <a:t>展示。</a:t>
            </a:r>
            <a:endParaRPr lang="zh-CN" altLang="en-US" sz="2000" b="1"/>
          </a:p>
          <a:p>
            <a:pPr algn="just"/>
            <a:endParaRPr lang="zh-CN" altLang="en-US" sz="2000" b="1"/>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69566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92220" y="19240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Downlink Zero-Forcing Beamforming</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271905" y="788670"/>
            <a:ext cx="9244330" cy="398780"/>
          </a:xfrm>
          <a:prstGeom prst="rect">
            <a:avLst/>
          </a:prstGeom>
          <a:noFill/>
        </p:spPr>
        <p:txBody>
          <a:bodyPr wrap="square" rtlCol="0">
            <a:spAutoFit/>
          </a:bodyPr>
          <a:p>
            <a:pPr algn="just"/>
            <a:r>
              <a:rPr lang="zh-CN" altLang="en-US" sz="2000" b="1"/>
              <a:t>下面是这道题我的全部</a:t>
            </a:r>
            <a:r>
              <a:rPr lang="en-US" altLang="zh-CN" sz="2000" b="1"/>
              <a:t>MATLAB</a:t>
            </a:r>
            <a:r>
              <a:rPr lang="zh-CN" altLang="en-US" sz="2000" b="1"/>
              <a:t>代码：（总共</a:t>
            </a:r>
            <a:r>
              <a:rPr lang="en-US" altLang="zh-CN" sz="2000" b="1"/>
              <a:t>2</a:t>
            </a:r>
            <a:r>
              <a:rPr lang="zh-CN" altLang="en-US" sz="2000" b="1"/>
              <a:t>页）</a:t>
            </a:r>
            <a:endParaRPr lang="zh-CN" altLang="en-US" sz="2000" b="1"/>
          </a:p>
        </p:txBody>
      </p:sp>
      <p:pic>
        <p:nvPicPr>
          <p:cNvPr id="6" name="图片 5" descr="20220405225134"/>
          <p:cNvPicPr>
            <a:picLocks noChangeAspect="1"/>
          </p:cNvPicPr>
          <p:nvPr/>
        </p:nvPicPr>
        <p:blipFill>
          <a:blip r:embed="rId1"/>
          <a:stretch>
            <a:fillRect/>
          </a:stretch>
        </p:blipFill>
        <p:spPr>
          <a:xfrm>
            <a:off x="1271905" y="1196340"/>
            <a:ext cx="10154920" cy="5324475"/>
          </a:xfrm>
          <a:prstGeom prst="rect">
            <a:avLst/>
          </a:prstGeom>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62073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92220" y="16573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Downlink Zero-Forcing Beamforming</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127760" y="707390"/>
            <a:ext cx="9244330" cy="398780"/>
          </a:xfrm>
          <a:prstGeom prst="rect">
            <a:avLst/>
          </a:prstGeom>
          <a:noFill/>
        </p:spPr>
        <p:txBody>
          <a:bodyPr wrap="square" rtlCol="0">
            <a:spAutoFit/>
          </a:bodyPr>
          <a:p>
            <a:pPr algn="just"/>
            <a:r>
              <a:rPr lang="zh-CN" altLang="en-US" sz="2000" b="1"/>
              <a:t>下面是这道题我的全部</a:t>
            </a:r>
            <a:r>
              <a:rPr lang="en-US" altLang="zh-CN" sz="2000" b="1"/>
              <a:t>MATLAB</a:t>
            </a:r>
            <a:r>
              <a:rPr lang="zh-CN" altLang="en-US" sz="2000" b="1"/>
              <a:t>代码：</a:t>
            </a:r>
            <a:endParaRPr lang="zh-CN" altLang="en-US" sz="2000" b="1"/>
          </a:p>
        </p:txBody>
      </p:sp>
      <p:pic>
        <p:nvPicPr>
          <p:cNvPr id="7" name="图片 6" descr="20220405225332"/>
          <p:cNvPicPr>
            <a:picLocks noChangeAspect="1"/>
          </p:cNvPicPr>
          <p:nvPr/>
        </p:nvPicPr>
        <p:blipFill>
          <a:blip r:embed="rId1"/>
          <a:stretch>
            <a:fillRect/>
          </a:stretch>
        </p:blipFill>
        <p:spPr>
          <a:xfrm>
            <a:off x="1229995" y="1196340"/>
            <a:ext cx="9732010" cy="5150485"/>
          </a:xfrm>
          <a:prstGeom prst="rect">
            <a:avLst/>
          </a:prstGeom>
        </p:spPr>
      </p:pic>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62073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92220" y="16573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Downlink Zero-Forcing Beamforming</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127760" y="707390"/>
            <a:ext cx="9244330" cy="398780"/>
          </a:xfrm>
          <a:prstGeom prst="rect">
            <a:avLst/>
          </a:prstGeom>
          <a:noFill/>
        </p:spPr>
        <p:txBody>
          <a:bodyPr wrap="square" rtlCol="0">
            <a:spAutoFit/>
          </a:bodyPr>
          <a:p>
            <a:pPr algn="just"/>
            <a:r>
              <a:rPr lang="zh-CN" altLang="en-US" sz="2000" b="1"/>
              <a:t>测试结果：</a:t>
            </a:r>
            <a:r>
              <a:rPr lang="en-US" altLang="zh-CN" sz="2000" b="1"/>
              <a:t>1. </a:t>
            </a:r>
            <a:r>
              <a:rPr lang="zh-CN" altLang="en-US" sz="2000" b="1"/>
              <a:t>传输总次数为</a:t>
            </a:r>
            <a:r>
              <a:rPr lang="en-US" altLang="zh-CN" sz="2000" b="1"/>
              <a:t>2000</a:t>
            </a:r>
            <a:r>
              <a:rPr lang="zh-CN" altLang="en-US" sz="2000" b="1"/>
              <a:t>：</a:t>
            </a:r>
            <a:endParaRPr lang="zh-CN" altLang="en-US" sz="2000" b="1"/>
          </a:p>
        </p:txBody>
      </p:sp>
      <p:pic>
        <p:nvPicPr>
          <p:cNvPr id="6" name="图片 5" descr="20220405225837"/>
          <p:cNvPicPr>
            <a:picLocks noChangeAspect="1"/>
          </p:cNvPicPr>
          <p:nvPr/>
        </p:nvPicPr>
        <p:blipFill>
          <a:blip r:embed="rId1"/>
          <a:stretch>
            <a:fillRect/>
          </a:stretch>
        </p:blipFill>
        <p:spPr>
          <a:xfrm>
            <a:off x="335915" y="1122680"/>
            <a:ext cx="5408930" cy="5031740"/>
          </a:xfrm>
          <a:prstGeom prst="rect">
            <a:avLst/>
          </a:prstGeom>
        </p:spPr>
      </p:pic>
      <p:pic>
        <p:nvPicPr>
          <p:cNvPr id="13" name="图片 12" descr="20220405230030"/>
          <p:cNvPicPr>
            <a:picLocks noChangeAspect="1"/>
          </p:cNvPicPr>
          <p:nvPr/>
        </p:nvPicPr>
        <p:blipFill>
          <a:blip r:embed="rId2"/>
          <a:stretch>
            <a:fillRect/>
          </a:stretch>
        </p:blipFill>
        <p:spPr>
          <a:xfrm>
            <a:off x="5808345" y="1124585"/>
            <a:ext cx="5958205" cy="5010150"/>
          </a:xfrm>
          <a:prstGeom prst="rect">
            <a:avLst/>
          </a:prstGeom>
        </p:spPr>
      </p:pic>
      <p:sp>
        <p:nvSpPr>
          <p:cNvPr id="14" name="文本框 13"/>
          <p:cNvSpPr txBox="1"/>
          <p:nvPr/>
        </p:nvSpPr>
        <p:spPr>
          <a:xfrm>
            <a:off x="4799965" y="6236970"/>
            <a:ext cx="3194685" cy="398780"/>
          </a:xfrm>
          <a:prstGeom prst="rect">
            <a:avLst/>
          </a:prstGeom>
          <a:noFill/>
        </p:spPr>
        <p:txBody>
          <a:bodyPr wrap="square" rtlCol="0">
            <a:spAutoFit/>
          </a:bodyPr>
          <a:p>
            <a:r>
              <a:rPr lang="zh-CN" altLang="en-US" sz="2000" b="1"/>
              <a:t>Channel 1 SNR distribution</a:t>
            </a:r>
            <a:endParaRPr lang="zh-CN" altLang="en-US" sz="2000" b="1"/>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62073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92220" y="16573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Downlink Zero-Forcing Beamforming</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127760" y="707390"/>
            <a:ext cx="9244330" cy="398780"/>
          </a:xfrm>
          <a:prstGeom prst="rect">
            <a:avLst/>
          </a:prstGeom>
          <a:noFill/>
        </p:spPr>
        <p:txBody>
          <a:bodyPr wrap="square" rtlCol="0">
            <a:spAutoFit/>
          </a:bodyPr>
          <a:p>
            <a:pPr algn="just"/>
            <a:r>
              <a:rPr lang="zh-CN" altLang="en-US" sz="2000" b="1"/>
              <a:t>测试结果：</a:t>
            </a:r>
            <a:r>
              <a:rPr lang="en-US" altLang="zh-CN" sz="2000" b="1"/>
              <a:t>1. </a:t>
            </a:r>
            <a:r>
              <a:rPr lang="zh-CN" altLang="en-US" sz="2000" b="1"/>
              <a:t>传输总次数为</a:t>
            </a:r>
            <a:r>
              <a:rPr lang="en-US" altLang="zh-CN" sz="2000" b="1"/>
              <a:t>2000</a:t>
            </a:r>
            <a:r>
              <a:rPr lang="zh-CN" altLang="en-US" sz="2000" b="1"/>
              <a:t>：</a:t>
            </a:r>
            <a:endParaRPr lang="zh-CN" altLang="en-US" sz="2000" b="1"/>
          </a:p>
        </p:txBody>
      </p:sp>
      <p:sp>
        <p:nvSpPr>
          <p:cNvPr id="14" name="文本框 13"/>
          <p:cNvSpPr txBox="1"/>
          <p:nvPr/>
        </p:nvSpPr>
        <p:spPr>
          <a:xfrm>
            <a:off x="4584065" y="6021070"/>
            <a:ext cx="3194685" cy="398780"/>
          </a:xfrm>
          <a:prstGeom prst="rect">
            <a:avLst/>
          </a:prstGeom>
          <a:noFill/>
        </p:spPr>
        <p:txBody>
          <a:bodyPr wrap="square" rtlCol="0">
            <a:spAutoFit/>
          </a:bodyPr>
          <a:p>
            <a:r>
              <a:rPr lang="zh-CN" altLang="en-US" sz="2000" b="1"/>
              <a:t>Channel </a:t>
            </a:r>
            <a:r>
              <a:rPr lang="en-US" altLang="zh-CN" sz="2000" b="1"/>
              <a:t>2</a:t>
            </a:r>
            <a:r>
              <a:rPr lang="zh-CN" altLang="en-US" sz="2000" b="1"/>
              <a:t> SNR distribution</a:t>
            </a:r>
            <a:endParaRPr lang="zh-CN" altLang="en-US" sz="2000" b="1"/>
          </a:p>
        </p:txBody>
      </p:sp>
      <p:pic>
        <p:nvPicPr>
          <p:cNvPr id="7" name="图片 6" descr="20220405230243"/>
          <p:cNvPicPr>
            <a:picLocks noChangeAspect="1"/>
          </p:cNvPicPr>
          <p:nvPr/>
        </p:nvPicPr>
        <p:blipFill>
          <a:blip r:embed="rId1"/>
          <a:stretch>
            <a:fillRect/>
          </a:stretch>
        </p:blipFill>
        <p:spPr>
          <a:xfrm>
            <a:off x="6024245" y="1133475"/>
            <a:ext cx="5964555" cy="4763770"/>
          </a:xfrm>
          <a:prstGeom prst="rect">
            <a:avLst/>
          </a:prstGeom>
        </p:spPr>
      </p:pic>
      <p:pic>
        <p:nvPicPr>
          <p:cNvPr id="15" name="图片 14" descr="20220405230354"/>
          <p:cNvPicPr>
            <a:picLocks noChangeAspect="1"/>
          </p:cNvPicPr>
          <p:nvPr/>
        </p:nvPicPr>
        <p:blipFill>
          <a:blip r:embed="rId2"/>
          <a:stretch>
            <a:fillRect/>
          </a:stretch>
        </p:blipFill>
        <p:spPr>
          <a:xfrm>
            <a:off x="479425" y="1153160"/>
            <a:ext cx="5435600" cy="4753610"/>
          </a:xfrm>
          <a:prstGeom prst="rect">
            <a:avLst/>
          </a:prstGeom>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62073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92220" y="16573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Downlink Zero-Forcing Beamforming</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127760" y="707390"/>
            <a:ext cx="9244330" cy="398780"/>
          </a:xfrm>
          <a:prstGeom prst="rect">
            <a:avLst/>
          </a:prstGeom>
          <a:noFill/>
        </p:spPr>
        <p:txBody>
          <a:bodyPr wrap="square" rtlCol="0">
            <a:spAutoFit/>
          </a:bodyPr>
          <a:p>
            <a:pPr algn="just"/>
            <a:r>
              <a:rPr lang="zh-CN" altLang="en-US" sz="2000" b="1"/>
              <a:t>测试结果：</a:t>
            </a:r>
            <a:r>
              <a:rPr lang="en-US" altLang="zh-CN" sz="2000" b="1"/>
              <a:t>1. </a:t>
            </a:r>
            <a:r>
              <a:rPr lang="zh-CN" altLang="en-US" sz="2000" b="1"/>
              <a:t>传输总次数为</a:t>
            </a:r>
            <a:r>
              <a:rPr lang="en-US" altLang="zh-CN" sz="2000" b="1"/>
              <a:t>2000</a:t>
            </a:r>
            <a:r>
              <a:rPr lang="zh-CN" altLang="en-US" sz="2000" b="1"/>
              <a:t>：</a:t>
            </a:r>
            <a:endParaRPr lang="zh-CN" altLang="en-US" sz="2000" b="1"/>
          </a:p>
        </p:txBody>
      </p:sp>
      <p:sp>
        <p:nvSpPr>
          <p:cNvPr id="14" name="文本框 13"/>
          <p:cNvSpPr txBox="1"/>
          <p:nvPr/>
        </p:nvSpPr>
        <p:spPr>
          <a:xfrm>
            <a:off x="4584065" y="6021070"/>
            <a:ext cx="3194685" cy="398780"/>
          </a:xfrm>
          <a:prstGeom prst="rect">
            <a:avLst/>
          </a:prstGeom>
          <a:noFill/>
        </p:spPr>
        <p:txBody>
          <a:bodyPr wrap="square" rtlCol="0">
            <a:spAutoFit/>
          </a:bodyPr>
          <a:p>
            <a:r>
              <a:rPr lang="zh-CN" altLang="en-US" sz="2000" b="1"/>
              <a:t>Channel </a:t>
            </a:r>
            <a:r>
              <a:rPr lang="en-US" altLang="zh-CN" sz="2000" b="1"/>
              <a:t>3</a:t>
            </a:r>
            <a:r>
              <a:rPr lang="zh-CN" altLang="en-US" sz="2000" b="1"/>
              <a:t> SNR distribution</a:t>
            </a:r>
            <a:endParaRPr lang="zh-CN" altLang="en-US" sz="2000" b="1"/>
          </a:p>
        </p:txBody>
      </p:sp>
      <p:pic>
        <p:nvPicPr>
          <p:cNvPr id="6" name="图片 5" descr="20220405230527"/>
          <p:cNvPicPr>
            <a:picLocks noChangeAspect="1"/>
          </p:cNvPicPr>
          <p:nvPr/>
        </p:nvPicPr>
        <p:blipFill>
          <a:blip r:embed="rId1"/>
          <a:stretch>
            <a:fillRect/>
          </a:stretch>
        </p:blipFill>
        <p:spPr>
          <a:xfrm>
            <a:off x="407670" y="1153160"/>
            <a:ext cx="5403215" cy="4615815"/>
          </a:xfrm>
          <a:prstGeom prst="rect">
            <a:avLst/>
          </a:prstGeom>
        </p:spPr>
      </p:pic>
      <p:pic>
        <p:nvPicPr>
          <p:cNvPr id="13" name="图片 12" descr="20220405230719"/>
          <p:cNvPicPr>
            <a:picLocks noChangeAspect="1"/>
          </p:cNvPicPr>
          <p:nvPr/>
        </p:nvPicPr>
        <p:blipFill>
          <a:blip r:embed="rId2"/>
          <a:stretch>
            <a:fillRect/>
          </a:stretch>
        </p:blipFill>
        <p:spPr>
          <a:xfrm>
            <a:off x="6096000" y="1153160"/>
            <a:ext cx="5875020" cy="4637405"/>
          </a:xfrm>
          <a:prstGeom prst="rect">
            <a:avLst/>
          </a:prstGeom>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62073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92220" y="16573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Downlink Zero-Forcing Beamforming</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127760" y="707390"/>
            <a:ext cx="9244330" cy="398780"/>
          </a:xfrm>
          <a:prstGeom prst="rect">
            <a:avLst/>
          </a:prstGeom>
          <a:noFill/>
        </p:spPr>
        <p:txBody>
          <a:bodyPr wrap="square" rtlCol="0">
            <a:spAutoFit/>
          </a:bodyPr>
          <a:p>
            <a:pPr algn="just"/>
            <a:r>
              <a:rPr lang="zh-CN" altLang="en-US" sz="2000" b="1"/>
              <a:t>测试结果：</a:t>
            </a:r>
            <a:r>
              <a:rPr lang="en-US" altLang="zh-CN" sz="2000" b="1"/>
              <a:t>1. </a:t>
            </a:r>
            <a:r>
              <a:rPr lang="zh-CN" altLang="en-US" sz="2000" b="1"/>
              <a:t>传输总次数为</a:t>
            </a:r>
            <a:r>
              <a:rPr lang="en-US" altLang="zh-CN" sz="2000" b="1"/>
              <a:t>2000</a:t>
            </a:r>
            <a:r>
              <a:rPr lang="zh-CN" altLang="en-US" sz="2000" b="1"/>
              <a:t>：</a:t>
            </a:r>
            <a:endParaRPr lang="zh-CN" altLang="en-US" sz="2000" b="1"/>
          </a:p>
        </p:txBody>
      </p:sp>
      <p:sp>
        <p:nvSpPr>
          <p:cNvPr id="14" name="文本框 13"/>
          <p:cNvSpPr txBox="1"/>
          <p:nvPr/>
        </p:nvSpPr>
        <p:spPr>
          <a:xfrm>
            <a:off x="4584065" y="5876925"/>
            <a:ext cx="3194685" cy="398780"/>
          </a:xfrm>
          <a:prstGeom prst="rect">
            <a:avLst/>
          </a:prstGeom>
          <a:noFill/>
        </p:spPr>
        <p:txBody>
          <a:bodyPr wrap="square" rtlCol="0">
            <a:spAutoFit/>
          </a:bodyPr>
          <a:p>
            <a:r>
              <a:rPr lang="zh-CN" altLang="en-US" sz="2000" b="1"/>
              <a:t>Channel </a:t>
            </a:r>
            <a:r>
              <a:rPr lang="en-US" altLang="zh-CN" sz="2000" b="1"/>
              <a:t>4</a:t>
            </a:r>
            <a:r>
              <a:rPr lang="zh-CN" altLang="en-US" sz="2000" b="1"/>
              <a:t> SNR distribution</a:t>
            </a:r>
            <a:endParaRPr lang="zh-CN" altLang="en-US" sz="2000" b="1"/>
          </a:p>
        </p:txBody>
      </p:sp>
      <p:pic>
        <p:nvPicPr>
          <p:cNvPr id="7" name="图片 6" descr="20220405230858"/>
          <p:cNvPicPr>
            <a:picLocks noChangeAspect="1"/>
          </p:cNvPicPr>
          <p:nvPr/>
        </p:nvPicPr>
        <p:blipFill>
          <a:blip r:embed="rId1"/>
          <a:stretch>
            <a:fillRect/>
          </a:stretch>
        </p:blipFill>
        <p:spPr>
          <a:xfrm>
            <a:off x="5880100" y="1351280"/>
            <a:ext cx="6151245" cy="4342130"/>
          </a:xfrm>
          <a:prstGeom prst="rect">
            <a:avLst/>
          </a:prstGeom>
        </p:spPr>
      </p:pic>
      <p:pic>
        <p:nvPicPr>
          <p:cNvPr id="15" name="图片 14" descr="20220405230948"/>
          <p:cNvPicPr>
            <a:picLocks noChangeAspect="1"/>
          </p:cNvPicPr>
          <p:nvPr/>
        </p:nvPicPr>
        <p:blipFill>
          <a:blip r:embed="rId2"/>
          <a:stretch>
            <a:fillRect/>
          </a:stretch>
        </p:blipFill>
        <p:spPr>
          <a:xfrm>
            <a:off x="263525" y="1340485"/>
            <a:ext cx="5405120" cy="4378960"/>
          </a:xfrm>
          <a:prstGeom prst="rect">
            <a:avLst/>
          </a:prstGeom>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62073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92220" y="16573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Downlink Zero-Forcing Beamforming</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127760" y="707390"/>
            <a:ext cx="9244330" cy="398780"/>
          </a:xfrm>
          <a:prstGeom prst="rect">
            <a:avLst/>
          </a:prstGeom>
          <a:noFill/>
        </p:spPr>
        <p:txBody>
          <a:bodyPr wrap="square" rtlCol="0">
            <a:spAutoFit/>
          </a:bodyPr>
          <a:p>
            <a:pPr algn="just"/>
            <a:r>
              <a:rPr lang="zh-CN" altLang="en-US" sz="2000" b="1"/>
              <a:t>测试结果：</a:t>
            </a:r>
            <a:r>
              <a:rPr lang="en-US" altLang="zh-CN" sz="2000" b="1"/>
              <a:t>1. </a:t>
            </a:r>
            <a:r>
              <a:rPr lang="zh-CN" altLang="en-US" sz="2000" b="1"/>
              <a:t>传输总次数为</a:t>
            </a:r>
            <a:r>
              <a:rPr lang="en-US" altLang="zh-CN" sz="2000" b="1"/>
              <a:t>2000</a:t>
            </a:r>
            <a:r>
              <a:rPr lang="zh-CN" altLang="en-US" sz="2000" b="1"/>
              <a:t>：</a:t>
            </a:r>
            <a:endParaRPr lang="zh-CN" altLang="en-US" sz="2000" b="1"/>
          </a:p>
        </p:txBody>
      </p:sp>
      <p:sp>
        <p:nvSpPr>
          <p:cNvPr id="14" name="文本框 13"/>
          <p:cNvSpPr txBox="1"/>
          <p:nvPr/>
        </p:nvSpPr>
        <p:spPr>
          <a:xfrm>
            <a:off x="4728210" y="6021070"/>
            <a:ext cx="3361055" cy="398780"/>
          </a:xfrm>
          <a:prstGeom prst="rect">
            <a:avLst/>
          </a:prstGeom>
          <a:noFill/>
        </p:spPr>
        <p:txBody>
          <a:bodyPr wrap="square" rtlCol="0">
            <a:spAutoFit/>
          </a:bodyPr>
          <a:p>
            <a:r>
              <a:rPr lang="en-US" altLang="zh-CN" sz="2000" b="1"/>
              <a:t>Overall Channel S</a:t>
            </a:r>
            <a:r>
              <a:rPr lang="en-US" altLang="zh-CN" sz="2000" b="1"/>
              <a:t>imulation</a:t>
            </a:r>
            <a:endParaRPr lang="en-US" altLang="zh-CN" sz="2000" b="1"/>
          </a:p>
        </p:txBody>
      </p:sp>
      <p:pic>
        <p:nvPicPr>
          <p:cNvPr id="6" name="图片 5" descr="20220405231639"/>
          <p:cNvPicPr>
            <a:picLocks noChangeAspect="1"/>
          </p:cNvPicPr>
          <p:nvPr/>
        </p:nvPicPr>
        <p:blipFill>
          <a:blip r:embed="rId1"/>
          <a:stretch>
            <a:fillRect/>
          </a:stretch>
        </p:blipFill>
        <p:spPr>
          <a:xfrm>
            <a:off x="160655" y="1187450"/>
            <a:ext cx="6009640" cy="4669790"/>
          </a:xfrm>
          <a:prstGeom prst="rect">
            <a:avLst/>
          </a:prstGeom>
        </p:spPr>
      </p:pic>
      <p:pic>
        <p:nvPicPr>
          <p:cNvPr id="13" name="图片 12" descr="20220405231705"/>
          <p:cNvPicPr>
            <a:picLocks noChangeAspect="1"/>
          </p:cNvPicPr>
          <p:nvPr/>
        </p:nvPicPr>
        <p:blipFill>
          <a:blip r:embed="rId2"/>
          <a:stretch>
            <a:fillRect/>
          </a:stretch>
        </p:blipFill>
        <p:spPr>
          <a:xfrm>
            <a:off x="6312535" y="1196340"/>
            <a:ext cx="5553710" cy="4649470"/>
          </a:xfrm>
          <a:prstGeom prst="rect">
            <a:avLst/>
          </a:prstGeom>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32612" y="2848952"/>
            <a:ext cx="7326776" cy="398780"/>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p:txBody>
      </p:sp>
      <p:grpSp>
        <p:nvGrpSpPr>
          <p:cNvPr id="4" name="组合 3"/>
          <p:cNvGrpSpPr/>
          <p:nvPr/>
        </p:nvGrpSpPr>
        <p:grpSpPr>
          <a:xfrm>
            <a:off x="160543" y="165500"/>
            <a:ext cx="2511023" cy="530492"/>
            <a:chOff x="4299773" y="1452059"/>
            <a:chExt cx="2511023" cy="530492"/>
          </a:xfrm>
        </p:grpSpPr>
        <p:sp>
          <p:nvSpPr>
            <p:cNvPr id="5" name="矩形 4"/>
            <p:cNvSpPr/>
            <p:nvPr/>
          </p:nvSpPr>
          <p:spPr>
            <a:xfrm>
              <a:off x="4955326" y="1486472"/>
              <a:ext cx="1855470" cy="460375"/>
            </a:xfrm>
            <a:prstGeom prst="rect">
              <a:avLst/>
            </a:prstGeom>
          </p:spPr>
          <p:txBody>
            <a:bodyPr wrap="none">
              <a:spAutoFit/>
            </a:bodyPr>
            <a:lstStyle/>
            <a:p>
              <a:pPr>
                <a:spcBef>
                  <a:spcPts val="1200"/>
                </a:spcBef>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Task O</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verall</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6" name="组合 5"/>
            <p:cNvGrpSpPr/>
            <p:nvPr/>
          </p:nvGrpSpPr>
          <p:grpSpPr>
            <a:xfrm>
              <a:off x="4299773" y="1452059"/>
              <a:ext cx="530492" cy="530492"/>
              <a:chOff x="5416598" y="4355615"/>
              <a:chExt cx="530492" cy="530492"/>
            </a:xfrm>
          </p:grpSpPr>
          <p:sp>
            <p:nvSpPr>
              <p:cNvPr id="7" name="矩形: 圆角 6"/>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8" name="矩形: 圆角 7"/>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latin typeface="Times New Roman" panose="02020603050405020304" pitchFamily="18" charset="0"/>
                    <a:cs typeface="Times New Roman" panose="02020603050405020304" pitchFamily="18" charset="0"/>
                  </a:rPr>
                  <a:t>1</a:t>
                </a:r>
                <a:endParaRPr lang="en-US" altLang="zh-SG"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9" name="直接连接符 8"/>
          <p:cNvCxnSpPr/>
          <p:nvPr/>
        </p:nvCxnSpPr>
        <p:spPr>
          <a:xfrm flipV="1">
            <a:off x="1487075" y="112429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1">
            <a:extLst>
              <a:ext uri="{28A0092B-C50C-407E-A947-70E740481C1C}">
                <a14:useLocalDpi xmlns:a14="http://schemas.microsoft.com/office/drawing/2010/main" val="0"/>
              </a:ext>
            </a:extLst>
          </a:blip>
          <a:srcRect r="30879"/>
          <a:stretch>
            <a:fillRect/>
          </a:stretch>
        </p:blipFill>
        <p:spPr>
          <a:xfrm>
            <a:off x="8976360" y="5725160"/>
            <a:ext cx="2969895" cy="821690"/>
          </a:xfrm>
          <a:prstGeom prst="rect">
            <a:avLst/>
          </a:prstGeom>
        </p:spPr>
      </p:pic>
      <p:sp>
        <p:nvSpPr>
          <p:cNvPr id="2" name="文本框 1"/>
          <p:cNvSpPr txBox="1"/>
          <p:nvPr/>
        </p:nvSpPr>
        <p:spPr>
          <a:xfrm>
            <a:off x="1308605" y="1268913"/>
            <a:ext cx="9937104" cy="2061210"/>
          </a:xfrm>
          <a:prstGeom prst="rect">
            <a:avLst/>
          </a:prstGeom>
          <a:noFill/>
        </p:spPr>
        <p:txBody>
          <a:bodyPr wrap="square" rtlCol="0">
            <a:spAutoFit/>
          </a:bodyPr>
          <a:lstStyle/>
          <a:p>
            <a:endParaRPr lang="zh-CN" altLang="en-US" sz="3200" dirty="0">
              <a:latin typeface="华文新魏" panose="02010800040101010101" charset="-122"/>
              <a:ea typeface="华文新魏" panose="02010800040101010101" charset="-122"/>
              <a:cs typeface="华文新魏" panose="02010800040101010101" charset="-122"/>
            </a:endParaRPr>
          </a:p>
          <a:p>
            <a:endParaRPr lang="zh-CN" altLang="en-US" sz="3200" dirty="0">
              <a:latin typeface="华文新魏" panose="02010800040101010101" charset="-122"/>
              <a:ea typeface="华文新魏" panose="02010800040101010101" charset="-122"/>
              <a:cs typeface="华文新魏" panose="02010800040101010101" charset="-122"/>
            </a:endParaRPr>
          </a:p>
          <a:p>
            <a:endParaRPr lang="zh-CN" altLang="en-US" sz="3200" dirty="0">
              <a:latin typeface="华文新魏" panose="02010800040101010101" charset="-122"/>
              <a:ea typeface="华文新魏" panose="02010800040101010101" charset="-122"/>
              <a:cs typeface="华文新魏" panose="02010800040101010101" charset="-122"/>
            </a:endParaRPr>
          </a:p>
          <a:p>
            <a:endParaRPr lang="zh-CN" altLang="en-US" sz="3200" dirty="0">
              <a:latin typeface="华文新魏" panose="02010800040101010101" charset="-122"/>
              <a:ea typeface="华文新魏" panose="02010800040101010101" charset="-122"/>
              <a:cs typeface="华文新魏" panose="02010800040101010101" charset="-122"/>
            </a:endParaRPr>
          </a:p>
        </p:txBody>
      </p:sp>
      <p:sp>
        <p:nvSpPr>
          <p:cNvPr id="10" name="文本框 9"/>
          <p:cNvSpPr txBox="1"/>
          <p:nvPr/>
        </p:nvSpPr>
        <p:spPr>
          <a:xfrm>
            <a:off x="4365625" y="619760"/>
            <a:ext cx="4274820" cy="460375"/>
          </a:xfrm>
          <a:prstGeom prst="rect">
            <a:avLst/>
          </a:prstGeom>
          <a:noFill/>
        </p:spPr>
        <p:txBody>
          <a:bodyPr wrap="square" rtlCol="0">
            <a:spAutoFit/>
          </a:bodyPr>
          <a:p>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Task Overall</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0" name="文本框 99"/>
          <p:cNvSpPr txBox="1"/>
          <p:nvPr/>
        </p:nvSpPr>
        <p:spPr>
          <a:xfrm>
            <a:off x="1343660" y="1772285"/>
            <a:ext cx="9719945" cy="2861310"/>
          </a:xfrm>
          <a:prstGeom prst="rect">
            <a:avLst/>
          </a:prstGeom>
          <a:noFill/>
          <a:ln w="9525">
            <a:noFill/>
          </a:ln>
        </p:spPr>
        <p:txBody>
          <a:bodyPr wrap="square">
            <a:spAutoFit/>
          </a:bodyPr>
          <a:p>
            <a:pPr indent="0" algn="just"/>
            <a:r>
              <a:rPr lang="en-US" altLang="zh-CN" sz="2000" b="1" dirty="0">
                <a:solidFill>
                  <a:schemeClr val="accent1">
                    <a:lumMod val="50000"/>
                  </a:schemeClr>
                </a:solidFill>
                <a:latin typeface="Times New Roman" panose="02020603050405020304" pitchFamily="18" charset="0"/>
                <a:ea typeface="+mj-ea"/>
                <a:cs typeface="Times New Roman" panose="02020603050405020304" pitchFamily="18" charset="0"/>
                <a:sym typeface="+mn-ea"/>
              </a:rPr>
              <a:t>Explicit Feedback</a:t>
            </a:r>
            <a:endParaRPr lang="en-US" altLang="zh-CN" sz="2000" b="1" dirty="0">
              <a:solidFill>
                <a:schemeClr val="accent1">
                  <a:lumMod val="50000"/>
                </a:schemeClr>
              </a:solidFill>
              <a:latin typeface="Times New Roman" panose="02020603050405020304" pitchFamily="18" charset="0"/>
              <a:ea typeface="+mj-ea"/>
              <a:cs typeface="Times New Roman" panose="02020603050405020304" pitchFamily="18" charset="0"/>
              <a:sym typeface="+mn-ea"/>
            </a:endParaRPr>
          </a:p>
          <a:p>
            <a:pPr indent="0" algn="just"/>
            <a:r>
              <a:rPr lang="en-US" sz="2000" b="1">
                <a:latin typeface="Times New Roman" panose="02020603050405020304" pitchFamily="18" charset="0"/>
                <a:cs typeface="Times New Roman" panose="02020603050405020304" pitchFamily="18" charset="0"/>
              </a:rPr>
              <a:t>Task 1.</a:t>
            </a:r>
            <a:r>
              <a:rPr lang="en-US" sz="2000">
                <a:latin typeface="Times New Roman" panose="02020603050405020304" pitchFamily="18" charset="0"/>
                <a:cs typeface="Times New Roman" panose="02020603050405020304" pitchFamily="18" charset="0"/>
              </a:rPr>
              <a:t> Please explain the feedback mechanism for CSI matrix and noncompressed beamforming feedback matrix.</a:t>
            </a:r>
            <a:endParaRPr lang="en-US" sz="2000">
              <a:latin typeface="Times New Roman" panose="02020603050405020304" pitchFamily="18" charset="0"/>
              <a:cs typeface="Times New Roman" panose="02020603050405020304" pitchFamily="18" charset="0"/>
            </a:endParaRPr>
          </a:p>
          <a:p>
            <a:pPr indent="0" algn="just"/>
            <a:endParaRPr lang="en-US" sz="2000" b="1">
              <a:latin typeface="Times New Roman" panose="02020603050405020304" pitchFamily="18" charset="0"/>
              <a:cs typeface="Times New Roman" panose="02020603050405020304" pitchFamily="18" charset="0"/>
            </a:endParaRPr>
          </a:p>
          <a:p>
            <a:pPr indent="0" algn="just"/>
            <a:r>
              <a:rPr lang="en-US" altLang="zh-CN" sz="2000" b="1" dirty="0">
                <a:solidFill>
                  <a:schemeClr val="accent1">
                    <a:lumMod val="50000"/>
                  </a:schemeClr>
                </a:solidFill>
                <a:latin typeface="Times New Roman" panose="02020603050405020304" pitchFamily="18" charset="0"/>
                <a:ea typeface="+mj-ea"/>
                <a:cs typeface="Times New Roman" panose="02020603050405020304" pitchFamily="18" charset="0"/>
                <a:sym typeface="+mn-ea"/>
              </a:rPr>
              <a:t>Downlink Zero-Forcing Beamforming (Matlab Simulation)</a:t>
            </a:r>
            <a:endParaRPr lang="en-US" altLang="zh-CN" sz="2000" b="1" dirty="0">
              <a:solidFill>
                <a:schemeClr val="accent1">
                  <a:lumMod val="50000"/>
                </a:schemeClr>
              </a:solidFill>
              <a:latin typeface="Times New Roman" panose="02020603050405020304" pitchFamily="18" charset="0"/>
              <a:ea typeface="+mj-ea"/>
              <a:cs typeface="Times New Roman" panose="02020603050405020304" pitchFamily="18" charset="0"/>
              <a:sym typeface="+mn-ea"/>
            </a:endParaRPr>
          </a:p>
          <a:p>
            <a:pPr indent="0" algn="just"/>
            <a:r>
              <a:rPr lang="en-US" sz="2000" b="1">
                <a:latin typeface="Times New Roman" panose="02020603050405020304" pitchFamily="18" charset="0"/>
                <a:cs typeface="Times New Roman" panose="02020603050405020304" pitchFamily="18" charset="0"/>
              </a:rPr>
              <a:t>Task2. </a:t>
            </a:r>
            <a:r>
              <a:rPr lang="en-US" sz="2000">
                <a:latin typeface="Times New Roman" panose="02020603050405020304" pitchFamily="18" charset="0"/>
                <a:cs typeface="Times New Roman" panose="02020603050405020304" pitchFamily="18" charset="0"/>
              </a:rPr>
              <a:t>Consider downlink MU-MIMO transmission with one AP and 4 single-antenna receiver, where the AP has 4 antennas. Given a noise power, randomly generate more than 1000 channel matrices. For each channel matrix, use zero-forcing principle to design the downlink precoder. Please show the distribution of SNR at the 4 receivers. </a:t>
            </a:r>
            <a:endParaRPr lang="en-US" sz="2000">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62073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92220" y="16573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Downlink Zero-Forcing Beamforming</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127760" y="764540"/>
            <a:ext cx="9244330" cy="5015865"/>
          </a:xfrm>
          <a:prstGeom prst="rect">
            <a:avLst/>
          </a:prstGeom>
          <a:noFill/>
        </p:spPr>
        <p:txBody>
          <a:bodyPr wrap="square" rtlCol="0">
            <a:spAutoFit/>
          </a:bodyPr>
          <a:p>
            <a:pPr algn="just"/>
            <a:r>
              <a:rPr lang="zh-CN" altLang="en-US" sz="2000" b="1"/>
              <a:t>测试结果：</a:t>
            </a:r>
            <a:r>
              <a:rPr lang="en-US" altLang="zh-CN" sz="2000" b="1"/>
              <a:t>1. </a:t>
            </a:r>
            <a:r>
              <a:rPr lang="zh-CN" altLang="en-US" sz="2000" b="1"/>
              <a:t>传输总次数为</a:t>
            </a:r>
            <a:r>
              <a:rPr lang="en-US" altLang="zh-CN" sz="2000" b="1"/>
              <a:t>2000</a:t>
            </a:r>
            <a:r>
              <a:rPr lang="zh-CN" altLang="en-US" sz="2000" b="1"/>
              <a:t>：</a:t>
            </a:r>
            <a:endParaRPr lang="zh-CN" altLang="en-US" sz="2000" b="1"/>
          </a:p>
          <a:p>
            <a:pPr algn="just"/>
            <a:endParaRPr lang="zh-CN" altLang="en-US" sz="2000" b="1"/>
          </a:p>
          <a:p>
            <a:pPr algn="just"/>
            <a:r>
              <a:rPr lang="zh-CN" altLang="en-US" sz="2000" b="1"/>
              <a:t>结果分析与讨论：</a:t>
            </a:r>
            <a:endParaRPr lang="zh-CN" altLang="en-US" sz="2000" b="1"/>
          </a:p>
          <a:p>
            <a:pPr algn="just"/>
            <a:r>
              <a:rPr lang="zh-CN" altLang="en-US" sz="2000" b="1"/>
              <a:t> </a:t>
            </a:r>
            <a:r>
              <a:rPr lang="en-US" altLang="zh-CN" sz="2000" b="1"/>
              <a:t>        </a:t>
            </a:r>
            <a:r>
              <a:rPr lang="zh-CN" altLang="en-US" sz="2000" b="1"/>
              <a:t>通过上面的结果，我们可以看到：对于传输总次数为</a:t>
            </a:r>
            <a:r>
              <a:rPr lang="en-US" altLang="zh-CN" sz="2000" b="1"/>
              <a:t>2000</a:t>
            </a:r>
            <a:r>
              <a:rPr lang="zh-CN" altLang="en-US" sz="2000" b="1"/>
              <a:t>的情况，每个信道的信噪比分布主要集中在了</a:t>
            </a:r>
            <a:r>
              <a:rPr lang="en-US" altLang="zh-CN" sz="2000" b="1"/>
              <a:t>-20-40dB</a:t>
            </a:r>
            <a:r>
              <a:rPr lang="zh-CN" altLang="en-US" sz="2000" b="1"/>
              <a:t>上。而这四个信道的信噪比分布基本一致，并无十分明显的差异，这一点可以从上一张</a:t>
            </a:r>
            <a:r>
              <a:rPr lang="en-US" altLang="zh-CN" sz="2000" b="1"/>
              <a:t>ppt </a:t>
            </a:r>
            <a:r>
              <a:rPr lang="en-US" altLang="zh-CN" sz="2000" b="1">
                <a:sym typeface="+mn-ea"/>
              </a:rPr>
              <a:t>Overall Channel Simulation</a:t>
            </a:r>
            <a:r>
              <a:rPr lang="zh-CN" altLang="en-US" sz="2000" b="1">
                <a:sym typeface="+mn-ea"/>
              </a:rPr>
              <a:t>的左图中可以看到。这其实反应了一个问题：我们从发射机到四个单天线用户总共存在四条并行的信道，而</a:t>
            </a:r>
            <a:r>
              <a:rPr lang="en-US" altLang="zh-CN" sz="2000" b="1">
                <a:sym typeface="+mn-ea"/>
              </a:rPr>
              <a:t>SNR</a:t>
            </a:r>
            <a:r>
              <a:rPr lang="zh-CN" altLang="en-US" sz="2000" b="1">
                <a:sym typeface="+mn-ea"/>
              </a:rPr>
              <a:t>的分布其实反应了每一个信道的信道质量。也就是说，假如某个信道的</a:t>
            </a:r>
            <a:r>
              <a:rPr lang="en-US" altLang="zh-CN" sz="2000" b="1">
                <a:sym typeface="+mn-ea"/>
              </a:rPr>
              <a:t>SNR</a:t>
            </a:r>
            <a:r>
              <a:rPr lang="zh-CN" altLang="en-US" sz="2000" b="1">
                <a:sym typeface="+mn-ea"/>
              </a:rPr>
              <a:t>分布主要存在于高信噪比，那么这个信道的质量就相对较高。相反地，</a:t>
            </a:r>
            <a:r>
              <a:rPr lang="zh-CN" altLang="en-US" sz="2000" b="1">
                <a:sym typeface="+mn-ea"/>
              </a:rPr>
              <a:t>假如某个信道的</a:t>
            </a:r>
            <a:r>
              <a:rPr lang="en-US" altLang="zh-CN" sz="2000" b="1">
                <a:sym typeface="+mn-ea"/>
              </a:rPr>
              <a:t>SNR</a:t>
            </a:r>
            <a:r>
              <a:rPr lang="zh-CN" altLang="en-US" sz="2000" b="1">
                <a:sym typeface="+mn-ea"/>
              </a:rPr>
              <a:t>分布主要存在于低信噪比，那么这个信道的质量就相对普遍较低。同时，我们在横向对比这四个信道的信噪比分布，如果它们的信噪比分布图像差异比较大，则说明了在当前的传输条件下更多</a:t>
            </a:r>
            <a:r>
              <a:rPr lang="zh-CN" altLang="en-US" sz="2000" b="1">
                <a:sym typeface="+mn-ea"/>
              </a:rPr>
              <a:t>优质的资源分配在某几个信道上，而其他信道则状态较差或干扰较大。对于这种情况，我们就得改变传输策略，来把需要传输的数据更多地放在信道资源较好的</a:t>
            </a:r>
            <a:r>
              <a:rPr lang="zh-CN" altLang="en-US" sz="2000" b="1">
                <a:sym typeface="+mn-ea"/>
              </a:rPr>
              <a:t>信道上。</a:t>
            </a:r>
            <a:endParaRPr lang="zh-CN" altLang="en-US" sz="2000" b="1">
              <a:sym typeface="+mn-ea"/>
            </a:endParaRPr>
          </a:p>
          <a:p>
            <a:pPr algn="just"/>
            <a:r>
              <a:rPr lang="en-US" altLang="zh-CN" sz="2000" b="1">
                <a:sym typeface="+mn-ea"/>
              </a:rPr>
              <a:t>        </a:t>
            </a:r>
            <a:r>
              <a:rPr lang="zh-CN" altLang="en-US" sz="2000" b="1">
                <a:sym typeface="+mn-ea"/>
              </a:rPr>
              <a:t>通过上面的结果，这四个信道的信噪比分布基本上是一致的，也就是说这四个信道的质量并无明显差别，都适合数据传输，是</a:t>
            </a:r>
            <a:r>
              <a:rPr lang="en-US" altLang="zh-CN" sz="2000" b="1">
                <a:sym typeface="+mn-ea"/>
              </a:rPr>
              <a:t>4</a:t>
            </a:r>
            <a:r>
              <a:rPr lang="zh-CN" altLang="en-US" sz="2000" b="1">
                <a:sym typeface="+mn-ea"/>
              </a:rPr>
              <a:t>个并行且互不干扰的</a:t>
            </a:r>
            <a:r>
              <a:rPr lang="zh-CN" altLang="en-US" sz="2000" b="1">
                <a:sym typeface="+mn-ea"/>
              </a:rPr>
              <a:t>信道。</a:t>
            </a:r>
            <a:endParaRPr lang="zh-CN" altLang="en-US" sz="2000" b="1">
              <a:sym typeface="+mn-ea"/>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62073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92220" y="16573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Downlink Zero-Forcing Beamforming</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127760" y="764540"/>
            <a:ext cx="9994265" cy="4399915"/>
          </a:xfrm>
          <a:prstGeom prst="rect">
            <a:avLst/>
          </a:prstGeom>
          <a:noFill/>
        </p:spPr>
        <p:txBody>
          <a:bodyPr wrap="square" rtlCol="0">
            <a:spAutoFit/>
          </a:bodyPr>
          <a:p>
            <a:pPr algn="just"/>
            <a:r>
              <a:rPr lang="zh-CN" altLang="en-US" sz="2000" b="1"/>
              <a:t>测试结果：</a:t>
            </a:r>
            <a:r>
              <a:rPr lang="en-US" altLang="zh-CN" sz="2000" b="1"/>
              <a:t>1. </a:t>
            </a:r>
            <a:r>
              <a:rPr lang="zh-CN" altLang="en-US" sz="2000" b="1"/>
              <a:t>传输总次数为</a:t>
            </a:r>
            <a:r>
              <a:rPr lang="en-US" altLang="zh-CN" sz="2000" b="1"/>
              <a:t>2000</a:t>
            </a:r>
            <a:r>
              <a:rPr lang="zh-CN" altLang="en-US" sz="2000" b="1"/>
              <a:t>：</a:t>
            </a:r>
            <a:endParaRPr lang="zh-CN" altLang="en-US" sz="2000" b="1"/>
          </a:p>
          <a:p>
            <a:pPr algn="just"/>
            <a:endParaRPr lang="zh-CN" altLang="en-US" sz="2000" b="1"/>
          </a:p>
          <a:p>
            <a:pPr algn="just"/>
            <a:r>
              <a:rPr lang="zh-CN" altLang="en-US" sz="2000" b="1"/>
              <a:t>结果分析与讨论：</a:t>
            </a:r>
            <a:endParaRPr lang="zh-CN" altLang="en-US" sz="2000" b="1"/>
          </a:p>
          <a:p>
            <a:pPr algn="just"/>
            <a:r>
              <a:rPr lang="zh-CN" altLang="en-US" sz="2000" b="1"/>
              <a:t> </a:t>
            </a:r>
            <a:r>
              <a:rPr lang="en-US" altLang="zh-CN" sz="2000" b="1"/>
              <a:t>        </a:t>
            </a:r>
            <a:r>
              <a:rPr lang="zh-CN" altLang="en-US" sz="2000" b="1"/>
              <a:t>当然，这四个信道基本上一致，但是在某些地方还是有些差别的，如上上页</a:t>
            </a:r>
            <a:r>
              <a:rPr lang="en-US" altLang="zh-CN" sz="2000" b="1"/>
              <a:t>ppt </a:t>
            </a:r>
            <a:r>
              <a:rPr lang="en-US" altLang="zh-CN" sz="2000" b="1">
                <a:sym typeface="+mn-ea"/>
              </a:rPr>
              <a:t>Overall Channel Simulation</a:t>
            </a:r>
            <a:r>
              <a:rPr lang="zh-CN" altLang="en-US" sz="2000" b="1">
                <a:sym typeface="+mn-ea"/>
              </a:rPr>
              <a:t>的右图所示。通过这个图，我们把区间缩小，只关心这四条曲线峰值附近的值。通过图像，我们可以看到：虽然这四个信道信噪比概率分布的峰值基本上是一致的，都在</a:t>
            </a:r>
            <a:r>
              <a:rPr lang="en-US" altLang="zh-CN" sz="2000" b="1">
                <a:sym typeface="+mn-ea"/>
              </a:rPr>
              <a:t>10dB</a:t>
            </a:r>
            <a:r>
              <a:rPr lang="zh-CN" altLang="en-US" sz="2000" b="1">
                <a:sym typeface="+mn-ea"/>
              </a:rPr>
              <a:t>左右。然而，这四个信道在信噪比峰值处的概率值似乎还有微小的区别。通过图像我们可以看出：信道</a:t>
            </a:r>
            <a:r>
              <a:rPr lang="en-US" altLang="zh-CN" sz="2000" b="1">
                <a:sym typeface="+mn-ea"/>
              </a:rPr>
              <a:t>4</a:t>
            </a:r>
            <a:r>
              <a:rPr lang="zh-CN" altLang="en-US" sz="2000" b="1">
                <a:sym typeface="+mn-ea"/>
              </a:rPr>
              <a:t>在峰值处的概率分布最大，且图像完全覆盖了其他三个信道的峰值。而在远离信噪比峰值处时，信道</a:t>
            </a:r>
            <a:r>
              <a:rPr lang="en-US" altLang="zh-CN" sz="2000" b="1">
                <a:sym typeface="+mn-ea"/>
              </a:rPr>
              <a:t>4</a:t>
            </a:r>
            <a:r>
              <a:rPr lang="zh-CN" altLang="en-US" sz="2000" b="1">
                <a:sym typeface="+mn-ea"/>
              </a:rPr>
              <a:t>取得这些信噪比的概率就要小于其他三个信道。可见这个信道主要工作的信噪比较其他三个信道</a:t>
            </a:r>
            <a:r>
              <a:rPr lang="zh-CN" altLang="en-US" sz="2000" b="1">
                <a:sym typeface="+mn-ea"/>
              </a:rPr>
              <a:t>主要存在于</a:t>
            </a:r>
            <a:r>
              <a:rPr lang="en-US" altLang="zh-CN" sz="2000" b="1">
                <a:sym typeface="+mn-ea"/>
              </a:rPr>
              <a:t>10dB</a:t>
            </a:r>
            <a:r>
              <a:rPr lang="zh-CN" altLang="en-US" sz="2000" b="1">
                <a:sym typeface="+mn-ea"/>
              </a:rPr>
              <a:t>左右，而取得较高或较低信噪比的概率均小于其他三个</a:t>
            </a:r>
            <a:r>
              <a:rPr lang="zh-CN" altLang="en-US" sz="2000" b="1">
                <a:sym typeface="+mn-ea"/>
              </a:rPr>
              <a:t>信道。</a:t>
            </a:r>
            <a:endParaRPr lang="zh-CN" altLang="en-US" sz="2000" b="1">
              <a:sym typeface="+mn-ea"/>
            </a:endParaRPr>
          </a:p>
          <a:p>
            <a:pPr algn="just"/>
            <a:r>
              <a:rPr lang="en-US" altLang="zh-CN" sz="2000" b="1">
                <a:sym typeface="+mn-ea"/>
              </a:rPr>
              <a:t>       </a:t>
            </a:r>
            <a:r>
              <a:rPr lang="zh-CN" altLang="en-US" sz="2000" b="1">
                <a:sym typeface="+mn-ea"/>
              </a:rPr>
              <a:t>上面的分析其实就已经基本上把能分析到的结论都涵盖了，但是其实还缺一个地方。我们只测试了</a:t>
            </a:r>
            <a:r>
              <a:rPr lang="en-US" altLang="zh-CN" sz="2000" b="1">
                <a:sym typeface="+mn-ea"/>
              </a:rPr>
              <a:t>2000</a:t>
            </a:r>
            <a:r>
              <a:rPr lang="zh-CN" altLang="en-US" sz="2000" b="1">
                <a:sym typeface="+mn-ea"/>
              </a:rPr>
              <a:t>次传输的结果。如果传输的次数更多，那么这四个信道的信噪比分布是不是还是这样呢</a:t>
            </a:r>
            <a:r>
              <a:rPr lang="en-US" altLang="zh-CN" sz="2000" b="1">
                <a:sym typeface="+mn-ea"/>
              </a:rPr>
              <a:t>?</a:t>
            </a:r>
            <a:r>
              <a:rPr lang="zh-CN" altLang="en-US" sz="2000" b="1">
                <a:sym typeface="+mn-ea"/>
              </a:rPr>
              <a:t>接下来我们可以看看改变传输次数产生的</a:t>
            </a:r>
            <a:r>
              <a:rPr lang="zh-CN" altLang="en-US" sz="2000" b="1">
                <a:sym typeface="+mn-ea"/>
              </a:rPr>
              <a:t>结果：</a:t>
            </a:r>
            <a:endParaRPr lang="zh-CN" altLang="en-US" sz="2000" b="1">
              <a:sym typeface="+mn-ea"/>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62073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92220" y="16573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Downlink Zero-Forcing Beamforming</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127760" y="707390"/>
            <a:ext cx="9244330" cy="398780"/>
          </a:xfrm>
          <a:prstGeom prst="rect">
            <a:avLst/>
          </a:prstGeom>
          <a:noFill/>
        </p:spPr>
        <p:txBody>
          <a:bodyPr wrap="square" rtlCol="0">
            <a:spAutoFit/>
          </a:bodyPr>
          <a:p>
            <a:pPr algn="just"/>
            <a:r>
              <a:rPr lang="zh-CN" altLang="en-US" sz="2000" b="1"/>
              <a:t>测试结果：</a:t>
            </a:r>
            <a:r>
              <a:rPr lang="en-US" altLang="zh-CN" sz="2000" b="1"/>
              <a:t>2</a:t>
            </a:r>
            <a:r>
              <a:rPr lang="en-US" altLang="zh-CN" sz="2000" b="1"/>
              <a:t>. </a:t>
            </a:r>
            <a:r>
              <a:rPr lang="zh-CN" altLang="en-US" sz="2000" b="1"/>
              <a:t>传输总次数为</a:t>
            </a:r>
            <a:r>
              <a:rPr lang="en-US" altLang="zh-CN" sz="2000" b="1"/>
              <a:t>5</a:t>
            </a:r>
            <a:r>
              <a:rPr lang="en-US" altLang="zh-CN" sz="2000" b="1"/>
              <a:t>000</a:t>
            </a:r>
            <a:r>
              <a:rPr lang="zh-CN" altLang="en-US" sz="2000" b="1"/>
              <a:t>：</a:t>
            </a:r>
            <a:endParaRPr lang="zh-CN" altLang="en-US" sz="2000" b="1"/>
          </a:p>
        </p:txBody>
      </p:sp>
      <p:sp>
        <p:nvSpPr>
          <p:cNvPr id="7" name="文本框 6"/>
          <p:cNvSpPr txBox="1"/>
          <p:nvPr/>
        </p:nvSpPr>
        <p:spPr>
          <a:xfrm>
            <a:off x="4655820" y="5949315"/>
            <a:ext cx="2753995" cy="368300"/>
          </a:xfrm>
          <a:prstGeom prst="rect">
            <a:avLst/>
          </a:prstGeom>
          <a:noFill/>
        </p:spPr>
        <p:txBody>
          <a:bodyPr wrap="none" rtlCol="0" anchor="t">
            <a:spAutoFit/>
          </a:bodyPr>
          <a:p>
            <a:r>
              <a:rPr lang="en-US" altLang="zh-CN" b="1">
                <a:sym typeface="+mn-ea"/>
              </a:rPr>
              <a:t>Overall Channel Simulation</a:t>
            </a:r>
            <a:endParaRPr lang="zh-CN" altLang="en-US"/>
          </a:p>
        </p:txBody>
      </p:sp>
      <p:pic>
        <p:nvPicPr>
          <p:cNvPr id="15" name="图片 14" descr="20220406001634"/>
          <p:cNvPicPr>
            <a:picLocks noChangeAspect="1"/>
          </p:cNvPicPr>
          <p:nvPr/>
        </p:nvPicPr>
        <p:blipFill>
          <a:blip r:embed="rId1"/>
          <a:stretch>
            <a:fillRect/>
          </a:stretch>
        </p:blipFill>
        <p:spPr>
          <a:xfrm>
            <a:off x="191770" y="1266825"/>
            <a:ext cx="5694045" cy="4323715"/>
          </a:xfrm>
          <a:prstGeom prst="rect">
            <a:avLst/>
          </a:prstGeom>
        </p:spPr>
      </p:pic>
      <p:pic>
        <p:nvPicPr>
          <p:cNvPr id="17" name="图片 16" descr="20220406001715"/>
          <p:cNvPicPr>
            <a:picLocks noChangeAspect="1"/>
          </p:cNvPicPr>
          <p:nvPr/>
        </p:nvPicPr>
        <p:blipFill>
          <a:blip r:embed="rId2"/>
          <a:stretch>
            <a:fillRect/>
          </a:stretch>
        </p:blipFill>
        <p:spPr>
          <a:xfrm>
            <a:off x="6096000" y="1270000"/>
            <a:ext cx="5840095" cy="4324985"/>
          </a:xfrm>
          <a:prstGeom prst="rect">
            <a:avLst/>
          </a:prstGeom>
        </p:spPr>
      </p:pic>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62073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92220" y="16573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Downlink Zero-Forcing Beamforming</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127760" y="707390"/>
            <a:ext cx="9244330" cy="398780"/>
          </a:xfrm>
          <a:prstGeom prst="rect">
            <a:avLst/>
          </a:prstGeom>
          <a:noFill/>
        </p:spPr>
        <p:txBody>
          <a:bodyPr wrap="square" rtlCol="0">
            <a:spAutoFit/>
          </a:bodyPr>
          <a:p>
            <a:pPr algn="just"/>
            <a:r>
              <a:rPr lang="zh-CN" altLang="en-US" sz="2000" b="1"/>
              <a:t>测试结果：</a:t>
            </a:r>
            <a:r>
              <a:rPr lang="en-US" altLang="zh-CN" sz="2000" b="1"/>
              <a:t>3</a:t>
            </a:r>
            <a:r>
              <a:rPr lang="en-US" altLang="zh-CN" sz="2000" b="1"/>
              <a:t>. </a:t>
            </a:r>
            <a:r>
              <a:rPr lang="zh-CN" altLang="en-US" sz="2000" b="1"/>
              <a:t>传输总次数为</a:t>
            </a:r>
            <a:r>
              <a:rPr lang="en-US" altLang="zh-CN" sz="2000" b="1"/>
              <a:t>10000</a:t>
            </a:r>
            <a:r>
              <a:rPr lang="zh-CN" altLang="en-US" sz="2000" b="1"/>
              <a:t>：</a:t>
            </a:r>
            <a:endParaRPr lang="zh-CN" altLang="en-US" sz="2000" b="1"/>
          </a:p>
        </p:txBody>
      </p:sp>
      <p:sp>
        <p:nvSpPr>
          <p:cNvPr id="7" name="文本框 6"/>
          <p:cNvSpPr txBox="1"/>
          <p:nvPr/>
        </p:nvSpPr>
        <p:spPr>
          <a:xfrm>
            <a:off x="4728210" y="5949315"/>
            <a:ext cx="2753995" cy="368300"/>
          </a:xfrm>
          <a:prstGeom prst="rect">
            <a:avLst/>
          </a:prstGeom>
          <a:noFill/>
        </p:spPr>
        <p:txBody>
          <a:bodyPr wrap="none" rtlCol="0" anchor="t">
            <a:spAutoFit/>
          </a:bodyPr>
          <a:p>
            <a:r>
              <a:rPr lang="en-US" altLang="zh-CN" b="1">
                <a:sym typeface="+mn-ea"/>
              </a:rPr>
              <a:t>Overall Channel Simulation</a:t>
            </a:r>
            <a:endParaRPr lang="zh-CN" altLang="en-US"/>
          </a:p>
        </p:txBody>
      </p:sp>
      <p:pic>
        <p:nvPicPr>
          <p:cNvPr id="6" name="图片 5" descr="20220406002325"/>
          <p:cNvPicPr>
            <a:picLocks noChangeAspect="1"/>
          </p:cNvPicPr>
          <p:nvPr/>
        </p:nvPicPr>
        <p:blipFill>
          <a:blip r:embed="rId1"/>
          <a:stretch>
            <a:fillRect/>
          </a:stretch>
        </p:blipFill>
        <p:spPr>
          <a:xfrm>
            <a:off x="335915" y="1188085"/>
            <a:ext cx="5749290" cy="4572000"/>
          </a:xfrm>
          <a:prstGeom prst="rect">
            <a:avLst/>
          </a:prstGeom>
        </p:spPr>
      </p:pic>
      <p:pic>
        <p:nvPicPr>
          <p:cNvPr id="13" name="图片 12" descr="20220406002443"/>
          <p:cNvPicPr>
            <a:picLocks noChangeAspect="1"/>
          </p:cNvPicPr>
          <p:nvPr/>
        </p:nvPicPr>
        <p:blipFill>
          <a:blip r:embed="rId2"/>
          <a:stretch>
            <a:fillRect/>
          </a:stretch>
        </p:blipFill>
        <p:spPr>
          <a:xfrm>
            <a:off x="6240145" y="1153160"/>
            <a:ext cx="5668010" cy="4589145"/>
          </a:xfrm>
          <a:prstGeom prst="rect">
            <a:avLst/>
          </a:prstGeom>
        </p:spPr>
      </p:pic>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62073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92220" y="16573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Downlink Zero-Forcing Beamforming</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6205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056005" y="908685"/>
            <a:ext cx="9242425" cy="4399915"/>
          </a:xfrm>
          <a:prstGeom prst="rect">
            <a:avLst/>
          </a:prstGeom>
          <a:noFill/>
        </p:spPr>
        <p:txBody>
          <a:bodyPr wrap="square" rtlCol="0">
            <a:spAutoFit/>
          </a:bodyPr>
          <a:p>
            <a:pPr algn="just"/>
            <a:r>
              <a:rPr lang="zh-CN" altLang="en-US" sz="2000" b="1"/>
              <a:t>测试结果：</a:t>
            </a:r>
            <a:r>
              <a:rPr lang="en-US" altLang="zh-CN" sz="2000" b="1"/>
              <a:t>2&amp;3. </a:t>
            </a:r>
            <a:r>
              <a:rPr lang="zh-CN" altLang="en-US" sz="2000" b="1"/>
              <a:t>不同传输</a:t>
            </a:r>
            <a:r>
              <a:rPr lang="zh-CN" altLang="en-US" sz="2000" b="1"/>
              <a:t>数目：</a:t>
            </a:r>
            <a:endParaRPr lang="zh-CN" altLang="en-US" sz="2000" b="1"/>
          </a:p>
          <a:p>
            <a:pPr algn="just"/>
            <a:r>
              <a:rPr lang="en-US" altLang="zh-CN" sz="2000" b="1"/>
              <a:t>         </a:t>
            </a:r>
            <a:r>
              <a:rPr lang="zh-CN" altLang="en-US" sz="2000" b="1"/>
              <a:t>结果分析与</a:t>
            </a:r>
            <a:r>
              <a:rPr lang="zh-CN" altLang="en-US" sz="2000" b="1"/>
              <a:t>讨论：</a:t>
            </a:r>
            <a:endParaRPr lang="zh-CN" altLang="en-US" sz="2000" b="1"/>
          </a:p>
          <a:p>
            <a:pPr algn="just"/>
            <a:r>
              <a:rPr lang="en-US" altLang="zh-CN" sz="2000" b="1"/>
              <a:t>         </a:t>
            </a:r>
            <a:r>
              <a:rPr lang="zh-CN" altLang="en-US" sz="2000" b="1"/>
              <a:t>通过比较了不同的传输次数下这四个信道的</a:t>
            </a:r>
            <a:r>
              <a:rPr lang="en-US" altLang="zh-CN" sz="2000" b="1"/>
              <a:t>SNR</a:t>
            </a:r>
            <a:r>
              <a:rPr lang="zh-CN" altLang="en-US" sz="2000" b="1"/>
              <a:t>分布，我们发现：对于不同传输次数，这四个信道的</a:t>
            </a:r>
            <a:r>
              <a:rPr lang="en-US" altLang="zh-CN" sz="2000" b="1"/>
              <a:t>SNR</a:t>
            </a:r>
            <a:r>
              <a:rPr lang="zh-CN" altLang="en-US" sz="2000" b="1"/>
              <a:t>分布图像基本上是一致的，与传输次数</a:t>
            </a:r>
            <a:r>
              <a:rPr lang="zh-CN" altLang="en-US" sz="2000" b="1"/>
              <a:t>无关。这再一次表明了这四个信道是互补干扰的并行信道，支持四根天线向四个接收端传输</a:t>
            </a:r>
            <a:r>
              <a:rPr lang="zh-CN" altLang="en-US" sz="2000" b="1"/>
              <a:t>数据。</a:t>
            </a:r>
            <a:endParaRPr lang="zh-CN" altLang="en-US" sz="2000" b="1"/>
          </a:p>
          <a:p>
            <a:pPr algn="just"/>
            <a:r>
              <a:rPr lang="en-US" altLang="zh-CN" sz="2000" b="1"/>
              <a:t>         </a:t>
            </a:r>
            <a:r>
              <a:rPr lang="zh-CN" altLang="en-US" sz="2000" b="1"/>
              <a:t>通过仔细比较这两幅图之间的差异，我们可以看出：当我们在曲线峰值处放大该图像时，不同传输次数的结果似乎还是有差异的。比如：当传输次数为</a:t>
            </a:r>
            <a:r>
              <a:rPr lang="en-US" altLang="zh-CN" sz="2000" b="1"/>
              <a:t>2000</a:t>
            </a:r>
            <a:r>
              <a:rPr lang="zh-CN" altLang="en-US" sz="2000" b="1"/>
              <a:t>时，峰值处信道</a:t>
            </a:r>
            <a:r>
              <a:rPr lang="en-US" altLang="zh-CN" sz="2000" b="1"/>
              <a:t>4</a:t>
            </a:r>
            <a:r>
              <a:rPr lang="zh-CN" altLang="en-US" sz="2000" b="1"/>
              <a:t>的概率分布最大</a:t>
            </a:r>
            <a:r>
              <a:rPr lang="en-US" altLang="zh-CN" sz="2000" b="1"/>
              <a:t>; </a:t>
            </a:r>
            <a:r>
              <a:rPr lang="zh-CN" altLang="en-US" sz="2000" b="1"/>
              <a:t>而传输次数为</a:t>
            </a:r>
            <a:r>
              <a:rPr lang="en-US" altLang="zh-CN" sz="2000" b="1"/>
              <a:t>5000</a:t>
            </a:r>
            <a:r>
              <a:rPr lang="zh-CN" altLang="en-US" sz="2000" b="1"/>
              <a:t>和</a:t>
            </a:r>
            <a:r>
              <a:rPr lang="en-US" altLang="zh-CN" sz="2000" b="1"/>
              <a:t>10000</a:t>
            </a:r>
            <a:r>
              <a:rPr lang="zh-CN" altLang="en-US" sz="2000" b="1"/>
              <a:t>时，</a:t>
            </a:r>
            <a:r>
              <a:rPr lang="zh-CN" altLang="en-US" sz="2000" b="1">
                <a:sym typeface="+mn-ea"/>
              </a:rPr>
              <a:t>峰值处信道</a:t>
            </a:r>
            <a:r>
              <a:rPr lang="en-US" altLang="zh-CN" sz="2000" b="1">
                <a:sym typeface="+mn-ea"/>
              </a:rPr>
              <a:t>4</a:t>
            </a:r>
            <a:r>
              <a:rPr lang="zh-CN" altLang="en-US" sz="2000" b="1">
                <a:sym typeface="+mn-ea"/>
              </a:rPr>
              <a:t>的概率分布最小。当然，这些细微的细节我们在宏观分析问题的时候可以省略。</a:t>
            </a:r>
            <a:endParaRPr lang="zh-CN" altLang="en-US" sz="2000" b="1">
              <a:sym typeface="+mn-ea"/>
            </a:endParaRPr>
          </a:p>
          <a:p>
            <a:pPr algn="just"/>
            <a:r>
              <a:rPr lang="en-US" altLang="zh-CN" sz="2000" b="1">
                <a:sym typeface="+mn-ea"/>
              </a:rPr>
              <a:t>         </a:t>
            </a:r>
            <a:r>
              <a:rPr lang="zh-CN" altLang="en-US" sz="2000" b="1">
                <a:sym typeface="+mn-ea"/>
              </a:rPr>
              <a:t>因此，最后可以得出结论：</a:t>
            </a:r>
            <a:r>
              <a:rPr lang="en-US" altLang="zh-CN" sz="2000" b="1">
                <a:sym typeface="+mn-ea"/>
              </a:rPr>
              <a:t>4*4 MU-MIMO</a:t>
            </a:r>
            <a:r>
              <a:rPr lang="zh-CN" altLang="en-US" sz="2000" b="1">
                <a:sym typeface="+mn-ea"/>
              </a:rPr>
              <a:t>系统的预编码矩阵</a:t>
            </a:r>
            <a:r>
              <a:rPr lang="en-US" altLang="zh-CN" sz="2000" b="1">
                <a:sym typeface="+mn-ea"/>
              </a:rPr>
              <a:t>P</a:t>
            </a:r>
            <a:r>
              <a:rPr lang="zh-CN" altLang="en-US" sz="2000" b="1">
                <a:sym typeface="+mn-ea"/>
              </a:rPr>
              <a:t>真正做到了将发射机天线到接收端天线中相互交织的信道相互分开，并形成了</a:t>
            </a:r>
            <a:r>
              <a:rPr lang="en-US" altLang="zh-CN" sz="2000" b="1">
                <a:sym typeface="+mn-ea"/>
              </a:rPr>
              <a:t>4</a:t>
            </a:r>
            <a:r>
              <a:rPr lang="zh-CN" altLang="en-US" sz="2000" b="1">
                <a:sym typeface="+mn-ea"/>
              </a:rPr>
              <a:t>个互补干扰、相互独立的并行信道。这保证了</a:t>
            </a:r>
            <a:r>
              <a:rPr lang="zh-CN" altLang="en-US" sz="2000" b="1">
                <a:sym typeface="+mn-ea"/>
              </a:rPr>
              <a:t>在不同的接收端使用不同的信道接收</a:t>
            </a:r>
            <a:r>
              <a:rPr lang="zh-CN" altLang="en-US" sz="2000" b="1">
                <a:sym typeface="+mn-ea"/>
              </a:rPr>
              <a:t>数据信息，避免了信道间的</a:t>
            </a:r>
            <a:r>
              <a:rPr lang="zh-CN" altLang="en-US" sz="2000" b="1">
                <a:sym typeface="+mn-ea"/>
              </a:rPr>
              <a:t>干扰。</a:t>
            </a:r>
            <a:endParaRPr lang="zh-CN" altLang="en-US" sz="2000" b="1">
              <a:sym typeface="+mn-ea"/>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sustech.edu.cn/wp-content/themes/twentyseventeen/images/sustech-logo-cn.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03199" y="2258587"/>
            <a:ext cx="7008714" cy="139203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3286384" y="3650498"/>
            <a:ext cx="5619764" cy="706755"/>
          </a:xfrm>
          <a:prstGeom prst="rect">
            <a:avLst/>
          </a:prstGeom>
          <a:noFill/>
        </p:spPr>
        <p:txBody>
          <a:bodyPr wrap="square" rtlCol="0">
            <a:spAutoFit/>
          </a:bodyPr>
          <a:lstStyle/>
          <a:p>
            <a:pPr algn="ctr"/>
            <a:r>
              <a:rPr lang="en-US" altLang="zh-SG" sz="4000" b="1" dirty="0">
                <a:solidFill>
                  <a:schemeClr val="bg1"/>
                </a:solidFill>
                <a:effectLst>
                  <a:outerShdw blurRad="38100" dist="38100" dir="2700000" algn="tl">
                    <a:srgbClr val="000000">
                      <a:alpha val="43137"/>
                    </a:srgbClr>
                  </a:outerShdw>
                </a:effectLst>
                <a:ea typeface="黑体" panose="02010609060101010101" pitchFamily="49" charset="-122"/>
              </a:rPr>
              <a:t>Thanks for Listening !</a:t>
            </a:r>
            <a:endParaRPr lang="en-US" altLang="zh-SG" sz="4000" b="1" dirty="0">
              <a:solidFill>
                <a:schemeClr val="bg1"/>
              </a:solidFill>
              <a:effectLst>
                <a:outerShdw blurRad="38100" dist="38100" dir="2700000" algn="tl">
                  <a:srgbClr val="000000">
                    <a:alpha val="43137"/>
                  </a:srgbClr>
                </a:outerShdw>
              </a:effectLst>
              <a:ea typeface="黑体" panose="02010609060101010101" pitchFamily="49" charset="-122"/>
            </a:endParaRPr>
          </a:p>
        </p:txBody>
      </p:sp>
      <p:sp>
        <p:nvSpPr>
          <p:cNvPr id="4" name="灯片编号占位符 3"/>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3557" y="202421"/>
            <a:ext cx="1724098" cy="5384800"/>
          </a:xfrm>
          <a:prstGeom prst="rect">
            <a:avLst/>
          </a:prstGeom>
          <a:noFill/>
        </p:spPr>
        <p:txBody>
          <a:bodyPr wrap="square" rtlCol="0">
            <a:spAutoFit/>
          </a:bodyPr>
          <a:lstStyle/>
          <a:p>
            <a:r>
              <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2</a:t>
            </a:r>
            <a:endPar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6" name="直接连接符 5"/>
          <p:cNvCxnSpPr/>
          <p:nvPr/>
        </p:nvCxnSpPr>
        <p:spPr>
          <a:xfrm>
            <a:off x="1158703" y="4271849"/>
            <a:ext cx="9918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58702" y="4521971"/>
            <a:ext cx="774797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055890" y="3572907"/>
            <a:ext cx="3014345" cy="583565"/>
          </a:xfrm>
          <a:prstGeom prst="rect">
            <a:avLst/>
          </a:prstGeom>
        </p:spPr>
        <p:txBody>
          <a:bodyPr wrap="none">
            <a:spAutoFit/>
          </a:bodyPr>
          <a:lstStyle/>
          <a:p>
            <a:pPr>
              <a:spcBef>
                <a:spcPts val="1200"/>
              </a:spcBef>
            </a:pPr>
            <a:r>
              <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Task 1 Solutions</a:t>
            </a:r>
            <a:endPar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r="30105"/>
          <a:stretch>
            <a:fillRect/>
          </a:stretch>
        </p:blipFill>
        <p:spPr>
          <a:xfrm>
            <a:off x="9120505" y="5661025"/>
            <a:ext cx="3002997" cy="885825"/>
          </a:xfrm>
          <a:prstGeom prst="rect">
            <a:avLst/>
          </a:prstGeom>
        </p:spPr>
      </p:pic>
      <p:cxnSp>
        <p:nvCxnSpPr>
          <p:cNvPr id="4" name="直接连接符 3"/>
          <p:cNvCxnSpPr/>
          <p:nvPr/>
        </p:nvCxnSpPr>
        <p:spPr>
          <a:xfrm flipV="1">
            <a:off x="1370870"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359785" y="260350"/>
            <a:ext cx="8300720" cy="1198880"/>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The feedback mechanism for CSI matrix</a:t>
            </a:r>
            <a:endParaRPr lang="en-US" altLang="zh-CN" sz="2400" b="1" dirty="0">
              <a:latin typeface="Times New Roman" panose="02020603050405020304" pitchFamily="18" charset="0"/>
              <a:cs typeface="Times New Roman" panose="02020603050405020304" pitchFamily="18" charset="0"/>
              <a:sym typeface="+mn-ea"/>
            </a:endParaRPr>
          </a:p>
          <a:p>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14" name="文本框 13"/>
          <p:cNvSpPr txBox="1"/>
          <p:nvPr/>
        </p:nvSpPr>
        <p:spPr>
          <a:xfrm>
            <a:off x="6600190" y="2131060"/>
            <a:ext cx="4947285" cy="398780"/>
          </a:xfrm>
          <a:prstGeom prst="rect">
            <a:avLst/>
          </a:prstGeom>
          <a:noFill/>
        </p:spPr>
        <p:txBody>
          <a:bodyPr wrap="square" rtlCol="0">
            <a:spAutoFit/>
          </a:bodyPr>
          <a:p>
            <a:pPr algn="just"/>
            <a:r>
              <a:rPr lang="en-US" altLang="zh-CN" sz="2000" b="1"/>
              <a:t>         </a:t>
            </a:r>
            <a:endParaRPr lang="zh-CN" altLang="en-US" sz="2000" b="1"/>
          </a:p>
        </p:txBody>
      </p:sp>
      <p:sp>
        <p:nvSpPr>
          <p:cNvPr id="16" name="文本框 15"/>
          <p:cNvSpPr txBox="1"/>
          <p:nvPr/>
        </p:nvSpPr>
        <p:spPr>
          <a:xfrm>
            <a:off x="1271905" y="908685"/>
            <a:ext cx="10388600" cy="544639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ntroduction：</a:t>
            </a:r>
            <a:endParaRPr lang="en-US" altLang="zh-CN" sz="2400" b="1" dirty="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endParaRPr>
          </a:p>
          <a:p>
            <a:r>
              <a:rPr lang="en-US" altLang="zh-CN" sz="2000" b="1"/>
              <a:t>         </a:t>
            </a:r>
            <a:r>
              <a:rPr lang="zh-CN" altLang="en-US" sz="2000" b="1"/>
              <a:t>对于CSI信道边信息矩阵的反馈机制，虽然题目前面写了显式反馈。但是通过课堂的学习，我觉得对于</a:t>
            </a:r>
            <a:r>
              <a:rPr lang="en-US" altLang="zh-CN" sz="2000" b="1"/>
              <a:t>CSI</a:t>
            </a:r>
            <a:r>
              <a:rPr lang="zh-CN" altLang="en-US" sz="2000" b="1"/>
              <a:t>信息矩阵的反馈不仅存在于显式反馈，也存在于隐式反馈中。那么显式反馈与隐式反馈有什么区别呢</a:t>
            </a:r>
            <a:r>
              <a:rPr lang="en-US" altLang="zh-CN" sz="2000" b="1"/>
              <a:t>?</a:t>
            </a:r>
            <a:r>
              <a:rPr lang="zh-CN" altLang="en-US" sz="2000" b="1"/>
              <a:t>我觉得有必要在最前面先稍微解释一下：</a:t>
            </a:r>
            <a:endParaRPr lang="zh-CN" altLang="en-US" sz="2000" b="1"/>
          </a:p>
          <a:p>
            <a:r>
              <a:rPr lang="zh-CN" altLang="en-US" sz="2000" b="1"/>
              <a:t> </a:t>
            </a:r>
            <a:r>
              <a:rPr lang="en-US" altLang="zh-CN" sz="2000" b="1"/>
              <a:t>      </a:t>
            </a:r>
            <a:endParaRPr lang="en-US" altLang="zh-CN" sz="2000" b="1"/>
          </a:p>
          <a:p>
            <a:r>
              <a:rPr lang="en-US" altLang="zh-CN" sz="2000" b="1"/>
              <a:t>         </a:t>
            </a:r>
            <a:r>
              <a:rPr lang="zh-CN" altLang="en-US" sz="2000" b="1"/>
              <a:t>显式反馈是发射端的</a:t>
            </a:r>
            <a:r>
              <a:rPr lang="en-US" altLang="zh-CN" sz="2000" b="1"/>
              <a:t>STA</a:t>
            </a:r>
            <a:r>
              <a:rPr lang="zh-CN" altLang="en-US" sz="2000" b="1"/>
              <a:t>直接从接收端的</a:t>
            </a:r>
            <a:r>
              <a:rPr lang="en-US" altLang="zh-CN" sz="2000" b="1"/>
              <a:t>STA</a:t>
            </a:r>
            <a:r>
              <a:rPr lang="zh-CN" altLang="en-US" sz="2000" b="1"/>
              <a:t>处获取Tx到Rx的信道状况或者波束成</a:t>
            </a:r>
            <a:r>
              <a:rPr lang="zh-CN" altLang="en-US" sz="2000" b="1"/>
              <a:t>形反馈信息。而隐式反馈是发射端</a:t>
            </a:r>
            <a:r>
              <a:rPr lang="en-US" altLang="zh-CN" sz="2000" b="1"/>
              <a:t>STA</a:t>
            </a:r>
            <a:r>
              <a:rPr lang="zh-CN" altLang="en-US" sz="2000" b="1"/>
              <a:t>根据从接收端</a:t>
            </a:r>
            <a:r>
              <a:rPr lang="en-US" altLang="zh-CN" sz="2000" b="1"/>
              <a:t>STA</a:t>
            </a:r>
            <a:r>
              <a:rPr lang="zh-CN" altLang="en-US" sz="2000" b="1"/>
              <a:t>得到的由Rx到Tx的信道状况来根据无线信道的互易性来理想地反推Tx到Rx的信道状况</a:t>
            </a:r>
            <a:r>
              <a:rPr lang="zh-CN" altLang="en-US" sz="2000" b="1"/>
              <a:t>信息。</a:t>
            </a:r>
            <a:endParaRPr lang="zh-CN" altLang="en-US" sz="2000" b="1"/>
          </a:p>
          <a:p>
            <a:endParaRPr lang="zh-CN" altLang="en-US" sz="2000" b="1"/>
          </a:p>
          <a:p>
            <a:r>
              <a:rPr lang="en-US" altLang="zh-CN" sz="2000" b="1"/>
              <a:t>         </a:t>
            </a:r>
            <a:r>
              <a:rPr lang="zh-CN" altLang="en-US" sz="2000" b="1"/>
              <a:t>但是，我们需要注意到：无论隐式反馈还是显式反馈都需要接收端</a:t>
            </a:r>
            <a:r>
              <a:rPr lang="en-US" altLang="zh-CN" sz="2000" b="1"/>
              <a:t>STA</a:t>
            </a:r>
            <a:r>
              <a:rPr lang="zh-CN" altLang="en-US" sz="2000" b="1"/>
              <a:t>的配合。其主要区别在于发射端</a:t>
            </a:r>
            <a:r>
              <a:rPr lang="en-US" altLang="zh-CN" sz="2000" b="1"/>
              <a:t>STA</a:t>
            </a:r>
            <a:r>
              <a:rPr lang="zh-CN" altLang="en-US" sz="2000" b="1"/>
              <a:t>从显式反馈获得的信道状态信息就是发送端到接收端的信道状况；而隐式反馈通过信道互易性</a:t>
            </a:r>
            <a:r>
              <a:rPr lang="zh-CN" altLang="en-US" sz="2000" b="1"/>
              <a:t>使得发射端</a:t>
            </a:r>
            <a:r>
              <a:rPr lang="en-US" altLang="zh-CN" sz="2000" b="1"/>
              <a:t>STA</a:t>
            </a:r>
            <a:r>
              <a:rPr lang="zh-CN" altLang="en-US" sz="2000" b="1"/>
              <a:t>将</a:t>
            </a:r>
            <a:r>
              <a:rPr lang="zh-CN" altLang="en-US" sz="2000" b="1">
                <a:sym typeface="+mn-ea"/>
              </a:rPr>
              <a:t>发送端到接收端的信道状态信息</a:t>
            </a:r>
            <a:r>
              <a:rPr lang="zh-CN" altLang="en-US" sz="2000" b="1"/>
              <a:t>认为是</a:t>
            </a:r>
            <a:r>
              <a:rPr lang="zh-CN" altLang="en-US" sz="2000" b="1">
                <a:sym typeface="+mn-ea"/>
              </a:rPr>
              <a:t>接收端到发送端的信道状态信息</a:t>
            </a:r>
            <a:r>
              <a:rPr lang="zh-CN" altLang="en-US" sz="2000" b="1"/>
              <a:t>的</a:t>
            </a:r>
            <a:r>
              <a:rPr lang="zh-CN" altLang="en-US" sz="2000" b="1"/>
              <a:t>转置，而射频收发链路特性的不一致破坏了信道的互易性，使得隐式反馈的效果不令人满意，需要校准和补偿来确保收发链路对等。因此隐式波束赋形精确度要差一些。</a:t>
            </a:r>
            <a:endParaRPr lang="zh-CN" altLang="en-US" sz="2000" b="1"/>
          </a:p>
          <a:p>
            <a:endParaRPr lang="zh-CN" altLang="en-US" sz="2000" b="1"/>
          </a:p>
        </p:txBody>
      </p:sp>
    </p:spTree>
  </p:cSld>
  <p:clrMapOvr>
    <a:overrideClrMapping bg1="lt1" tx1="dk1" bg2="lt2" tx2="dk2" accent1="accent1" accent2="accent2" accent3="accent3" accent4="accent4" accent5="accent5" accent6="accent6" hlink="hlink" folHlink="folHlink"/>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r="30105"/>
          <a:stretch>
            <a:fillRect/>
          </a:stretch>
        </p:blipFill>
        <p:spPr>
          <a:xfrm>
            <a:off x="9120505" y="5661025"/>
            <a:ext cx="3002997" cy="885825"/>
          </a:xfrm>
          <a:prstGeom prst="rect">
            <a:avLst/>
          </a:prstGeom>
        </p:spPr>
      </p:pic>
      <p:cxnSp>
        <p:nvCxnSpPr>
          <p:cNvPr id="4" name="直接连接符 3"/>
          <p:cNvCxnSpPr/>
          <p:nvPr/>
        </p:nvCxnSpPr>
        <p:spPr>
          <a:xfrm flipV="1">
            <a:off x="1370870" y="99792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359785" y="474345"/>
            <a:ext cx="8300720" cy="1198880"/>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The feedback mechanism for CSI matrix</a:t>
            </a:r>
            <a:endParaRPr lang="en-US" altLang="zh-CN" sz="2400" b="1" dirty="0">
              <a:latin typeface="Times New Roman" panose="02020603050405020304" pitchFamily="18" charset="0"/>
              <a:cs typeface="Times New Roman" panose="02020603050405020304" pitchFamily="18" charset="0"/>
              <a:sym typeface="+mn-ea"/>
            </a:endParaRPr>
          </a:p>
          <a:p>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6" name="文本框 5"/>
          <p:cNvSpPr txBox="1"/>
          <p:nvPr/>
        </p:nvSpPr>
        <p:spPr>
          <a:xfrm>
            <a:off x="1416050" y="1788795"/>
            <a:ext cx="10160635" cy="1938020"/>
          </a:xfrm>
          <a:prstGeom prst="rect">
            <a:avLst/>
          </a:prstGeom>
          <a:noFill/>
        </p:spPr>
        <p:txBody>
          <a:bodyPr wrap="square" rtlCol="0">
            <a:spAutoFit/>
          </a:bodyPr>
          <a:p>
            <a:r>
              <a:rPr lang="en-US" altLang="zh-CN" sz="2000" b="1"/>
              <a:t>Part 1</a:t>
            </a:r>
            <a:r>
              <a:rPr lang="zh-CN" altLang="en-US" sz="2000" b="1"/>
              <a:t>：</a:t>
            </a:r>
            <a:r>
              <a:rPr lang="zh-CN" altLang="en-US" sz="2000" b="1">
                <a:sym typeface="+mn-ea"/>
              </a:rPr>
              <a:t>Implicit feedback mechanism</a:t>
            </a:r>
            <a:endParaRPr lang="zh-CN" altLang="en-US" sz="2000" b="1">
              <a:sym typeface="+mn-ea"/>
            </a:endParaRPr>
          </a:p>
          <a:p>
            <a:endParaRPr lang="zh-CN" altLang="en-US" sz="2000" b="1"/>
          </a:p>
          <a:p>
            <a:r>
              <a:rPr lang="zh-CN" altLang="en-US" sz="2000" b="1"/>
              <a:t> </a:t>
            </a:r>
            <a:r>
              <a:rPr lang="en-US" altLang="zh-CN" sz="2000" b="1"/>
              <a:t>        </a:t>
            </a:r>
            <a:r>
              <a:rPr lang="zh-CN" altLang="en-US" sz="2000" b="1"/>
              <a:t>隐式反馈的波束赋性是一种技术，它依赖于时分双工信道的互反性，基于从计划发送到的设备接收到的MIMO参考来估计设备正在发送的信道。这种技术允许发射设备计算一组发射导向矩阵，每个子载波一个，目的是优化链路的性能。如下图</a:t>
            </a:r>
            <a:r>
              <a:rPr lang="zh-CN" altLang="en-US" sz="2000" b="1"/>
              <a:t>所示：</a:t>
            </a:r>
            <a:endParaRPr lang="zh-CN" altLang="en-US" sz="2000" b="1"/>
          </a:p>
          <a:p>
            <a:endParaRPr lang="zh-CN" altLang="en-US" sz="2000" b="1"/>
          </a:p>
        </p:txBody>
      </p:sp>
      <p:sp>
        <p:nvSpPr>
          <p:cNvPr id="14" name="文本框 13"/>
          <p:cNvSpPr txBox="1"/>
          <p:nvPr/>
        </p:nvSpPr>
        <p:spPr>
          <a:xfrm>
            <a:off x="6600190" y="2131060"/>
            <a:ext cx="4947285" cy="398780"/>
          </a:xfrm>
          <a:prstGeom prst="rect">
            <a:avLst/>
          </a:prstGeom>
          <a:noFill/>
        </p:spPr>
        <p:txBody>
          <a:bodyPr wrap="square" rtlCol="0">
            <a:spAutoFit/>
          </a:bodyPr>
          <a:p>
            <a:pPr algn="just"/>
            <a:r>
              <a:rPr lang="en-US" altLang="zh-CN" sz="2000" b="1"/>
              <a:t>         </a:t>
            </a:r>
            <a:endParaRPr lang="zh-CN" altLang="en-US" sz="2000" b="1"/>
          </a:p>
        </p:txBody>
      </p:sp>
      <p:sp>
        <p:nvSpPr>
          <p:cNvPr id="7" name="文本框 6"/>
          <p:cNvSpPr txBox="1"/>
          <p:nvPr/>
        </p:nvSpPr>
        <p:spPr>
          <a:xfrm>
            <a:off x="1416050" y="1124585"/>
            <a:ext cx="9689465" cy="706755"/>
          </a:xfrm>
          <a:prstGeom prst="rect">
            <a:avLst/>
          </a:prstGeom>
          <a:noFill/>
        </p:spPr>
        <p:txBody>
          <a:bodyPr wrap="square" rtlCol="0">
            <a:spAutoFit/>
          </a:bodyPr>
          <a:p>
            <a:r>
              <a:rPr lang="zh-CN" altLang="en-US" sz="2000" b="1"/>
              <a:t>对</a:t>
            </a:r>
            <a:r>
              <a:rPr lang="en-US" altLang="zh-CN" sz="2000" b="1"/>
              <a:t>CSI</a:t>
            </a:r>
            <a:r>
              <a:rPr lang="zh-CN" altLang="en-US" sz="2000" b="1"/>
              <a:t>矩阵的反馈机制有两种：隐式反馈</a:t>
            </a:r>
            <a:r>
              <a:rPr lang="en-US" altLang="zh-CN" sz="2000" b="1"/>
              <a:t>(</a:t>
            </a:r>
            <a:r>
              <a:rPr lang="zh-CN" altLang="en-US" sz="2000" b="1">
                <a:sym typeface="+mn-ea"/>
              </a:rPr>
              <a:t>Implicit</a:t>
            </a:r>
            <a:r>
              <a:rPr lang="en-US" altLang="zh-CN" sz="2000" b="1">
                <a:sym typeface="+mn-ea"/>
              </a:rPr>
              <a:t>)</a:t>
            </a:r>
            <a:r>
              <a:rPr lang="zh-CN" altLang="en-US" sz="2000" b="1"/>
              <a:t>与显式反馈(</a:t>
            </a:r>
            <a:r>
              <a:rPr lang="zh-CN" altLang="en-US" sz="2000" b="1">
                <a:sym typeface="+mn-ea"/>
              </a:rPr>
              <a:t>Explicit)，因此我在这里都解释</a:t>
            </a:r>
            <a:r>
              <a:rPr lang="zh-CN" altLang="en-US" sz="2000" b="1">
                <a:sym typeface="+mn-ea"/>
              </a:rPr>
              <a:t>一下。</a:t>
            </a:r>
            <a:endParaRPr lang="zh-CN" altLang="en-US" sz="2000" b="1">
              <a:sym typeface="+mn-ea"/>
            </a:endParaRPr>
          </a:p>
        </p:txBody>
      </p:sp>
      <p:pic>
        <p:nvPicPr>
          <p:cNvPr id="13"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27985" y="3356610"/>
            <a:ext cx="6483985" cy="2810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r="30105"/>
          <a:stretch>
            <a:fillRect/>
          </a:stretch>
        </p:blipFill>
        <p:spPr>
          <a:xfrm>
            <a:off x="9120505" y="5661025"/>
            <a:ext cx="3002997" cy="885825"/>
          </a:xfrm>
          <a:prstGeom prst="rect">
            <a:avLst/>
          </a:prstGeom>
        </p:spPr>
      </p:pic>
      <p:cxnSp>
        <p:nvCxnSpPr>
          <p:cNvPr id="4" name="直接连接符 3"/>
          <p:cNvCxnSpPr/>
          <p:nvPr/>
        </p:nvCxnSpPr>
        <p:spPr>
          <a:xfrm flipV="1">
            <a:off x="1343565" y="66010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359785" y="260350"/>
            <a:ext cx="8300720" cy="1198880"/>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The feedback mechanism for CSI matrix</a:t>
            </a:r>
            <a:endParaRPr lang="en-US" altLang="zh-CN" sz="2400" b="1" dirty="0">
              <a:latin typeface="Times New Roman" panose="02020603050405020304" pitchFamily="18" charset="0"/>
              <a:cs typeface="Times New Roman" panose="02020603050405020304" pitchFamily="18" charset="0"/>
              <a:sym typeface="+mn-ea"/>
            </a:endParaRPr>
          </a:p>
          <a:p>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6" name="文本框 5"/>
          <p:cNvSpPr txBox="1"/>
          <p:nvPr/>
        </p:nvSpPr>
        <p:spPr>
          <a:xfrm>
            <a:off x="1199515" y="764540"/>
            <a:ext cx="10160635" cy="3169285"/>
          </a:xfrm>
          <a:prstGeom prst="rect">
            <a:avLst/>
          </a:prstGeom>
          <a:noFill/>
        </p:spPr>
        <p:txBody>
          <a:bodyPr wrap="square" rtlCol="0">
            <a:spAutoFit/>
          </a:bodyPr>
          <a:p>
            <a:r>
              <a:rPr lang="en-US" altLang="zh-CN" sz="2000" b="1"/>
              <a:t>Part 1</a:t>
            </a:r>
            <a:r>
              <a:rPr lang="zh-CN" altLang="en-US" sz="2000" b="1"/>
              <a:t>：</a:t>
            </a:r>
            <a:r>
              <a:rPr lang="zh-CN" altLang="en-US" sz="2000" b="1">
                <a:sym typeface="+mn-ea"/>
              </a:rPr>
              <a:t>Implicit feedback mechanism</a:t>
            </a:r>
            <a:endParaRPr lang="zh-CN" altLang="en-US" sz="2000" b="1">
              <a:sym typeface="+mn-ea"/>
            </a:endParaRPr>
          </a:p>
          <a:p>
            <a:endParaRPr lang="zh-CN" altLang="en-US" sz="2000" b="1"/>
          </a:p>
          <a:p>
            <a:r>
              <a:rPr lang="zh-CN" altLang="en-US" sz="2000" b="1"/>
              <a:t> </a:t>
            </a:r>
            <a:r>
              <a:rPr lang="en-US" altLang="zh-CN" sz="2000" b="1"/>
              <a:t>        </a:t>
            </a:r>
            <a:r>
              <a:rPr lang="zh-CN" altLang="en-US" sz="2000" b="1"/>
              <a:t>上面说的稍微有点专业。其实可以这样看：就拿下面这个图来说，什么是隐式反馈呢</a:t>
            </a:r>
            <a:r>
              <a:rPr lang="en-US" altLang="zh-CN" sz="2000" b="1"/>
              <a:t>?</a:t>
            </a:r>
            <a:r>
              <a:rPr lang="zh-CN" altLang="en-US" sz="2000" b="1"/>
              <a:t>其实在这个反馈模型里面从发射机到接收机与从接收机到发射机的信道是互易的。这就表明，从发射机到接收机的信道矩阵</a:t>
            </a:r>
            <a:r>
              <a:rPr lang="en-US" altLang="zh-CN" sz="2000" b="1"/>
              <a:t>H</a:t>
            </a:r>
            <a:r>
              <a:rPr lang="en-US" altLang="zh-CN" sz="2000" b="1" baseline="-25000"/>
              <a:t>AB</a:t>
            </a:r>
            <a:r>
              <a:rPr lang="zh-CN" altLang="en-US" sz="2000" b="1"/>
              <a:t>是从接收机到发射机的信道矩阵</a:t>
            </a:r>
            <a:r>
              <a:rPr lang="en-US" altLang="zh-CN" sz="2000" b="1"/>
              <a:t>H</a:t>
            </a:r>
            <a:r>
              <a:rPr lang="en-US" altLang="zh-CN" sz="2000" b="1" baseline="-25000"/>
              <a:t>BA </a:t>
            </a:r>
            <a:r>
              <a:rPr lang="en-US" altLang="zh-CN" sz="2000" b="1"/>
              <a:t> </a:t>
            </a:r>
            <a:r>
              <a:rPr lang="zh-CN" altLang="en-US" sz="2000" b="1"/>
              <a:t>的转置，当然这两者之间也可能相差一个系数，如下所示。</a:t>
            </a:r>
            <a:r>
              <a:rPr lang="en-US" altLang="zh-CN" sz="2000" b="1"/>
              <a:t> </a:t>
            </a:r>
            <a:r>
              <a:rPr lang="zh-CN" altLang="en-US" sz="2000" b="1"/>
              <a:t>尽管可能相差一个系数，但是问题也不大。发射机可以根据这种信道之间的互易性来估计正向信道矩阵</a:t>
            </a:r>
            <a:r>
              <a:rPr lang="en-US" altLang="zh-CN" sz="2000" b="1"/>
              <a:t>H</a:t>
            </a:r>
            <a:r>
              <a:rPr lang="en-US" altLang="zh-CN" sz="2000" b="1" baseline="-25000"/>
              <a:t>BA</a:t>
            </a:r>
            <a:r>
              <a:rPr lang="zh-CN" altLang="en-US" sz="2000" b="1"/>
              <a:t>，具体的做法是发射端A向接收端B发送探测请求，接收端B收到探测请求后发送探测响应帧，A在收到探测响应帧后，完成从B到A的信道信息评估，也就是获取到了从</a:t>
            </a:r>
            <a:r>
              <a:rPr lang="en-US" altLang="zh-CN" sz="2000" b="1"/>
              <a:t>B</a:t>
            </a:r>
            <a:r>
              <a:rPr lang="zh-CN" altLang="en-US" sz="2000" b="1"/>
              <a:t>到</a:t>
            </a:r>
            <a:r>
              <a:rPr lang="en-US" altLang="zh-CN" sz="2000" b="1"/>
              <a:t>A</a:t>
            </a:r>
            <a:r>
              <a:rPr lang="zh-CN" altLang="en-US" sz="2000" b="1"/>
              <a:t>的</a:t>
            </a:r>
            <a:r>
              <a:rPr lang="en-US" altLang="zh-CN" sz="2000" b="1"/>
              <a:t>CSI</a:t>
            </a:r>
            <a:r>
              <a:rPr lang="zh-CN" altLang="en-US" sz="2000" b="1"/>
              <a:t>信息</a:t>
            </a:r>
            <a:r>
              <a:rPr lang="en-US" altLang="zh-CN" sz="2000" b="1"/>
              <a:t>H</a:t>
            </a:r>
            <a:r>
              <a:rPr lang="en-US" altLang="zh-CN" sz="2000" b="1" baseline="-25000"/>
              <a:t>BA</a:t>
            </a:r>
            <a:r>
              <a:rPr lang="zh-CN" altLang="en-US" sz="2000" b="1"/>
              <a:t>。最后，发射端</a:t>
            </a:r>
            <a:r>
              <a:rPr lang="en-US" altLang="zh-CN" sz="2000" b="1"/>
              <a:t>A</a:t>
            </a:r>
            <a:r>
              <a:rPr lang="zh-CN" altLang="en-US" sz="2000" b="1"/>
              <a:t>根据两个传输方向的信道互易性得到A到B的信道信息评估，也就是</a:t>
            </a:r>
            <a:r>
              <a:rPr lang="en-US" altLang="zh-CN" sz="2000" b="1"/>
              <a:t>H</a:t>
            </a:r>
            <a:r>
              <a:rPr lang="en-US" altLang="zh-CN" sz="2000" b="1" baseline="-25000"/>
              <a:t>AB</a:t>
            </a:r>
            <a:r>
              <a:rPr lang="zh-CN" altLang="en-US" sz="2000" b="1"/>
              <a:t>。</a:t>
            </a:r>
            <a:endParaRPr lang="zh-CN" altLang="en-US" sz="2000" b="1"/>
          </a:p>
        </p:txBody>
      </p:sp>
      <p:pic>
        <p:nvPicPr>
          <p:cNvPr id="13"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6050" y="3932555"/>
            <a:ext cx="6483985"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图片 6" descr="20220406010632"/>
          <p:cNvPicPr>
            <a:picLocks noChangeAspect="1"/>
          </p:cNvPicPr>
          <p:nvPr/>
        </p:nvPicPr>
        <p:blipFill>
          <a:blip r:embed="rId3"/>
          <a:stretch>
            <a:fillRect/>
          </a:stretch>
        </p:blipFill>
        <p:spPr>
          <a:xfrm>
            <a:off x="8112760" y="4220845"/>
            <a:ext cx="3867150" cy="1431925"/>
          </a:xfrm>
          <a:prstGeom prst="rect">
            <a:avLst/>
          </a:prstGeom>
        </p:spPr>
      </p:pic>
    </p:spTree>
  </p:cSld>
  <p:clrMapOvr>
    <a:overrideClrMapping bg1="lt1" tx1="dk1" bg2="lt2" tx2="dk2" accent1="accent1" accent2="accent2" accent3="accent3" accent4="accent4" accent5="accent5" accent6="accent6" hlink="hlink" folHlink="folHlink"/>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r="30105"/>
          <a:stretch>
            <a:fillRect/>
          </a:stretch>
        </p:blipFill>
        <p:spPr>
          <a:xfrm>
            <a:off x="9120505" y="5661025"/>
            <a:ext cx="3002997" cy="885825"/>
          </a:xfrm>
          <a:prstGeom prst="rect">
            <a:avLst/>
          </a:prstGeom>
        </p:spPr>
      </p:pic>
      <p:cxnSp>
        <p:nvCxnSpPr>
          <p:cNvPr id="4" name="直接连接符 3"/>
          <p:cNvCxnSpPr/>
          <p:nvPr/>
        </p:nvCxnSpPr>
        <p:spPr>
          <a:xfrm flipV="1">
            <a:off x="1343565" y="66010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359785" y="260350"/>
            <a:ext cx="8300720" cy="1198880"/>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The feedback mechanism for CSI matrix</a:t>
            </a:r>
            <a:endParaRPr lang="en-US" altLang="zh-CN" sz="2400" b="1" dirty="0">
              <a:latin typeface="Times New Roman" panose="02020603050405020304" pitchFamily="18" charset="0"/>
              <a:cs typeface="Times New Roman" panose="02020603050405020304" pitchFamily="18" charset="0"/>
              <a:sym typeface="+mn-ea"/>
            </a:endParaRPr>
          </a:p>
          <a:p>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6" name="文本框 5"/>
          <p:cNvSpPr txBox="1"/>
          <p:nvPr/>
        </p:nvSpPr>
        <p:spPr>
          <a:xfrm>
            <a:off x="1199515" y="664845"/>
            <a:ext cx="10160635" cy="2553335"/>
          </a:xfrm>
          <a:prstGeom prst="rect">
            <a:avLst/>
          </a:prstGeom>
          <a:noFill/>
        </p:spPr>
        <p:txBody>
          <a:bodyPr wrap="square" rtlCol="0">
            <a:spAutoFit/>
          </a:bodyPr>
          <a:p>
            <a:r>
              <a:rPr lang="en-US" altLang="zh-CN" sz="2000" b="1"/>
              <a:t>Part 1</a:t>
            </a:r>
            <a:r>
              <a:rPr lang="zh-CN" altLang="en-US" sz="2000" b="1"/>
              <a:t>：</a:t>
            </a:r>
            <a:r>
              <a:rPr lang="zh-CN" altLang="en-US" sz="2000" b="1">
                <a:sym typeface="+mn-ea"/>
              </a:rPr>
              <a:t>Implicit feedback mechanism</a:t>
            </a:r>
            <a:endParaRPr lang="zh-CN" altLang="en-US" sz="2000" b="1">
              <a:sym typeface="+mn-ea"/>
            </a:endParaRPr>
          </a:p>
          <a:p>
            <a:endParaRPr lang="zh-CN" altLang="en-US" sz="2000" b="1"/>
          </a:p>
          <a:p>
            <a:r>
              <a:rPr lang="zh-CN" altLang="en-US" sz="2000" b="1"/>
              <a:t>隐式反馈校准</a:t>
            </a:r>
            <a:r>
              <a:rPr lang="en-US" altLang="zh-CN" sz="2000" b="1"/>
              <a:t>(</a:t>
            </a:r>
            <a:r>
              <a:rPr lang="zh-CN" altLang="en-US" sz="2000" b="1"/>
              <a:t>Calibration</a:t>
            </a:r>
            <a:r>
              <a:rPr lang="en-US" altLang="zh-CN" sz="2000" b="1"/>
              <a:t>)</a:t>
            </a:r>
            <a:endParaRPr lang="en-US" altLang="zh-CN" sz="2000" b="1"/>
          </a:p>
          <a:p>
            <a:endParaRPr lang="zh-CN" altLang="en-US" sz="2000" b="1"/>
          </a:p>
          <a:p>
            <a:r>
              <a:rPr lang="en-US" altLang="zh-CN" sz="2000" b="1"/>
              <a:t>         </a:t>
            </a:r>
            <a:r>
              <a:rPr lang="zh-CN" altLang="en-US" sz="2000" b="1"/>
              <a:t>其实上面的反馈机制还是存在一些问题：即使beamformer和beamformee之间的空间信道是互易的，但是两者基带收发器之间的信道却不一定满足互易，射频收发链路特性的不一致破坏了信道的互易性，使得隐式反馈的效果不令人满意，需要校准和补偿来确保收发链路对等。如下图</a:t>
            </a:r>
            <a:r>
              <a:rPr lang="zh-CN" altLang="en-US" sz="2000" b="1"/>
              <a:t>所示：</a:t>
            </a:r>
            <a:endParaRPr lang="zh-CN" altLang="en-US" sz="2000" b="1"/>
          </a:p>
        </p:txBody>
      </p:sp>
      <p:pic>
        <p:nvPicPr>
          <p:cNvPr id="102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2310" y="3284855"/>
            <a:ext cx="5708015" cy="3112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ransition spd="slow"/>
</p:sld>
</file>

<file path=ppt/tags/tag1.xml><?xml version="1.0" encoding="utf-8"?>
<p:tagLst xmlns:p="http://schemas.openxmlformats.org/presentationml/2006/main">
  <p:tag name="KSO_WM_UNIT_PLACING_PICTURE_USER_VIEWPORT" val="{&quot;height&quot;:4466.395275590551,&quot;width&quot;:11714.494488188977}"/>
</p:tagLst>
</file>

<file path=ppt/tags/tag2.xml><?xml version="1.0" encoding="utf-8"?>
<p:tagLst xmlns:p="http://schemas.openxmlformats.org/presentationml/2006/main">
  <p:tag name="KSO_WM_UNIT_PLACING_PICTURE_USER_VIEWPORT" val="{&quot;height&quot;:4466.395275590551,&quot;width&quot;:11714.494488188977}"/>
</p:tagLst>
</file>

<file path=ppt/tags/tag3.xml><?xml version="1.0" encoding="utf-8"?>
<p:tagLst xmlns:p="http://schemas.openxmlformats.org/presentationml/2006/main">
  <p:tag name="KSO_WM_UNIT_PLACING_PICTURE_USER_VIEWPORT" val="{&quot;height&quot;:4466.395275590551,&quot;width&quot;:11714.494488188977}"/>
</p:tagLst>
</file>

<file path=ppt/tags/tag4.xml><?xml version="1.0" encoding="utf-8"?>
<p:tagLst xmlns:p="http://schemas.openxmlformats.org/presentationml/2006/main">
  <p:tag name="KSO_WM_UNIT_PLACING_PICTURE_USER_VIEWPORT" val="{&quot;height&quot;:4466.395275590551,&quot;width&quot;:11714.49448818897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12251</Words>
  <Application>WPS 演示</Application>
  <PresentationFormat>宽屏</PresentationFormat>
  <Paragraphs>677</Paragraphs>
  <Slides>45</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45</vt:i4>
      </vt:variant>
    </vt:vector>
  </HeadingPairs>
  <TitlesOfParts>
    <vt:vector size="60" baseType="lpstr">
      <vt:lpstr>Arial</vt:lpstr>
      <vt:lpstr>宋体</vt:lpstr>
      <vt:lpstr>Wingdings</vt:lpstr>
      <vt:lpstr>Times New Roman</vt:lpstr>
      <vt:lpstr>黑体</vt:lpstr>
      <vt:lpstr>华文新魏</vt:lpstr>
      <vt:lpstr>Calibri</vt:lpstr>
      <vt:lpstr>微软雅黑</vt:lpstr>
      <vt:lpstr>Arial Unicode MS</vt:lpstr>
      <vt:lpstr>等线 Light</vt:lpstr>
      <vt:lpstr>Calibri Light</vt:lpstr>
      <vt:lpstr>等线</vt:lpstr>
      <vt:lpstr>Cambria Math</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 YAO</dc:creator>
  <cp:lastModifiedBy>星辰</cp:lastModifiedBy>
  <cp:revision>261</cp:revision>
  <dcterms:created xsi:type="dcterms:W3CDTF">2019-05-07T06:35:00Z</dcterms:created>
  <dcterms:modified xsi:type="dcterms:W3CDTF">2022-04-06T02:52:37Z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5853BA84788548BF9FF836A0ECD25D58</vt:lpwstr>
  </property>
</Properties>
</file>